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5"/>
  </p:notesMasterIdLst>
  <p:handoutMasterIdLst>
    <p:handoutMasterId r:id="rId46"/>
  </p:handoutMasterIdLst>
  <p:sldIdLst>
    <p:sldId id="310" r:id="rId5"/>
    <p:sldId id="311" r:id="rId6"/>
    <p:sldId id="312" r:id="rId7"/>
    <p:sldId id="313" r:id="rId8"/>
    <p:sldId id="314" r:id="rId9"/>
    <p:sldId id="315" r:id="rId10"/>
    <p:sldId id="316" r:id="rId11"/>
    <p:sldId id="317" r:id="rId12"/>
    <p:sldId id="321" r:id="rId13"/>
    <p:sldId id="322" r:id="rId14"/>
    <p:sldId id="323" r:id="rId15"/>
    <p:sldId id="324" r:id="rId16"/>
    <p:sldId id="318" r:id="rId17"/>
    <p:sldId id="319" r:id="rId18"/>
    <p:sldId id="320" r:id="rId19"/>
    <p:sldId id="332" r:id="rId20"/>
    <p:sldId id="333" r:id="rId21"/>
    <p:sldId id="338" r:id="rId22"/>
    <p:sldId id="334" r:id="rId23"/>
    <p:sldId id="339" r:id="rId24"/>
    <p:sldId id="336" r:id="rId25"/>
    <p:sldId id="337" r:id="rId26"/>
    <p:sldId id="340" r:id="rId27"/>
    <p:sldId id="325" r:id="rId28"/>
    <p:sldId id="329" r:id="rId29"/>
    <p:sldId id="326" r:id="rId30"/>
    <p:sldId id="331" r:id="rId31"/>
    <p:sldId id="341" r:id="rId32"/>
    <p:sldId id="342" r:id="rId33"/>
    <p:sldId id="343" r:id="rId34"/>
    <p:sldId id="344" r:id="rId35"/>
    <p:sldId id="348" r:id="rId36"/>
    <p:sldId id="355" r:id="rId37"/>
    <p:sldId id="347" r:id="rId38"/>
    <p:sldId id="356" r:id="rId39"/>
    <p:sldId id="350" r:id="rId40"/>
    <p:sldId id="351" r:id="rId41"/>
    <p:sldId id="352" r:id="rId42"/>
    <p:sldId id="353" r:id="rId43"/>
    <p:sldId id="354" r:id="rId44"/>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5">
          <p15:clr>
            <a:srgbClr val="A4A3A4"/>
          </p15:clr>
        </p15:guide>
        <p15:guide id="2" pos="6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585"/>
    <a:srgbClr val="4C9D2F"/>
    <a:srgbClr val="658D1B"/>
    <a:srgbClr val="54565B"/>
    <a:srgbClr val="312C2B"/>
    <a:srgbClr val="443D3E"/>
    <a:srgbClr val="99D156"/>
    <a:srgbClr val="249A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8" autoAdjust="0"/>
    <p:restoredTop sz="95850" autoAdjust="0"/>
  </p:normalViewPr>
  <p:slideViewPr>
    <p:cSldViewPr snapToGrid="0" snapToObjects="1" showGuides="1">
      <p:cViewPr varScale="1">
        <p:scale>
          <a:sx n="140" d="100"/>
          <a:sy n="140" d="100"/>
        </p:scale>
        <p:origin x="966" y="114"/>
      </p:cViewPr>
      <p:guideLst>
        <p:guide orient="horz" pos="3005"/>
        <p:guide pos="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375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30C43E-AA5E-6B46-A1F1-BB0047D6E822}" type="datetimeFigureOut">
              <a:rPr lang="en-US" smtClean="0"/>
              <a:t>11/12/2025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409768-1E2F-2A40-8D59-42AAD1285CC3}" type="slidenum">
              <a:rPr lang="en-US" smtClean="0"/>
              <a:t>‹#›</a:t>
            </a:fld>
            <a:endParaRPr lang="en-US"/>
          </a:p>
        </p:txBody>
      </p:sp>
    </p:spTree>
    <p:extLst>
      <p:ext uri="{BB962C8B-B14F-4D97-AF65-F5344CB8AC3E}">
        <p14:creationId xmlns:p14="http://schemas.microsoft.com/office/powerpoint/2010/main" val="1251485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F8F235D-792C-8C4C-A812-06E713B0B218}" type="datetimeFigureOut">
              <a:rPr lang="en-US" smtClean="0"/>
              <a:t>11/12/2025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D69798C-9FC1-714E-BB69-2199F60E7A3D}" type="slidenum">
              <a:rPr lang="en-US" smtClean="0"/>
              <a:t>‹#›</a:t>
            </a:fld>
            <a:endParaRPr lang="en-US"/>
          </a:p>
        </p:txBody>
      </p:sp>
    </p:spTree>
    <p:extLst>
      <p:ext uri="{BB962C8B-B14F-4D97-AF65-F5344CB8AC3E}">
        <p14:creationId xmlns:p14="http://schemas.microsoft.com/office/powerpoint/2010/main" val="35923318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245" cy="5150695"/>
          </a:xfrm>
          <a:prstGeom prst="rect">
            <a:avLst/>
          </a:prstGeom>
        </p:spPr>
      </p:pic>
      <p:sp>
        <p:nvSpPr>
          <p:cNvPr id="3" name="Subtitle 2"/>
          <p:cNvSpPr>
            <a:spLocks noGrp="1"/>
          </p:cNvSpPr>
          <p:nvPr>
            <p:ph type="subTitle" idx="1"/>
          </p:nvPr>
        </p:nvSpPr>
        <p:spPr>
          <a:xfrm>
            <a:off x="820611" y="2572022"/>
            <a:ext cx="5755622" cy="475705"/>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4" hasCustomPrompt="1"/>
          </p:nvPr>
        </p:nvSpPr>
        <p:spPr>
          <a:xfrm>
            <a:off x="820612" y="3236192"/>
            <a:ext cx="3050947" cy="926494"/>
          </a:xfrm>
        </p:spPr>
        <p:txBody>
          <a:bodyPr>
            <a:normAutofit/>
          </a:bodyPr>
          <a:lstStyle>
            <a:lvl1pPr marL="0" indent="0">
              <a:lnSpc>
                <a:spcPts val="1850"/>
              </a:lnSpc>
              <a:spcAft>
                <a:spcPts val="0"/>
              </a:spcAft>
              <a:buNone/>
              <a:defRPr sz="1600" baseline="0">
                <a:solidFill>
                  <a:srgbClr val="443D3E"/>
                </a:solidFill>
              </a:defRPr>
            </a:lvl1pPr>
          </a:lstStyle>
          <a:p>
            <a:pPr lvl="0"/>
            <a:r>
              <a:rPr lang="en-US" dirty="0"/>
              <a:t>Presenter’s Name Here</a:t>
            </a:r>
            <a:br>
              <a:rPr lang="en-US" dirty="0"/>
            </a:br>
            <a:r>
              <a:rPr lang="en-US" dirty="0"/>
              <a:t>Title Here</a:t>
            </a:r>
            <a:br>
              <a:rPr lang="en-US" dirty="0"/>
            </a:br>
            <a:r>
              <a:rPr lang="en-US" dirty="0"/>
              <a:t>Date Here</a:t>
            </a:r>
          </a:p>
        </p:txBody>
      </p:sp>
      <p:sp>
        <p:nvSpPr>
          <p:cNvPr id="13" name="Title 1"/>
          <p:cNvSpPr>
            <a:spLocks noGrp="1"/>
          </p:cNvSpPr>
          <p:nvPr>
            <p:ph type="ctrTitle"/>
          </p:nvPr>
        </p:nvSpPr>
        <p:spPr>
          <a:xfrm>
            <a:off x="817889" y="1819807"/>
            <a:ext cx="5755623" cy="752215"/>
          </a:xfrm>
        </p:spPr>
        <p:txBody>
          <a:bodyPr anchor="ctr">
            <a:noAutofit/>
          </a:bodyPr>
          <a:lstStyle>
            <a:lvl1pPr>
              <a:lnSpc>
                <a:spcPct val="90000"/>
              </a:lnSpc>
              <a:defRPr sz="3200">
                <a:solidFill>
                  <a:srgbClr val="443D3E"/>
                </a:solidFill>
              </a:defRPr>
            </a:lvl1pPr>
          </a:lstStyle>
          <a:p>
            <a:r>
              <a:rPr lang="en-US" dirty="0"/>
              <a:t>Click to edit Master 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749" y="440425"/>
            <a:ext cx="2876808" cy="885172"/>
          </a:xfrm>
          <a:prstGeom prst="rect">
            <a:avLst/>
          </a:prstGeom>
        </p:spPr>
      </p:pic>
    </p:spTree>
    <p:extLst>
      <p:ext uri="{BB962C8B-B14F-4D97-AF65-F5344CB8AC3E}">
        <p14:creationId xmlns:p14="http://schemas.microsoft.com/office/powerpoint/2010/main" val="422287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6" name="Title 1"/>
          <p:cNvSpPr>
            <a:spLocks noGrp="1"/>
          </p:cNvSpPr>
          <p:nvPr>
            <p:ph type="title"/>
          </p:nvPr>
        </p:nvSpPr>
        <p:spPr>
          <a:xfrm>
            <a:off x="731677" y="852334"/>
            <a:ext cx="3726023" cy="1009604"/>
          </a:xfrm>
        </p:spPr>
        <p:txBody>
          <a:bodyPr anchor="t">
            <a:noAutofit/>
          </a:bodyPr>
          <a:lstStyle>
            <a:lvl1pPr>
              <a:lnSpc>
                <a:spcPts val="3500"/>
              </a:lnSpc>
              <a:defRPr sz="2800">
                <a:solidFill>
                  <a:schemeClr val="tx2"/>
                </a:solidFill>
              </a:defRPr>
            </a:lvl1pPr>
          </a:lstStyle>
          <a:p>
            <a:r>
              <a:rPr lang="en-US" dirty="0"/>
              <a:t>Click to edit Master title style</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©2022 Trinity Health, All Rights Reserved</a:t>
            </a:r>
            <a:endParaRPr lang="en-US" dirty="0"/>
          </a:p>
        </p:txBody>
      </p:sp>
      <p:sp>
        <p:nvSpPr>
          <p:cNvPr id="8"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9077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©2022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31677" y="852334"/>
            <a:ext cx="3726023" cy="1009604"/>
          </a:xfrm>
        </p:spPr>
        <p:txBody>
          <a:bodyPr anchor="t">
            <a:noAutofit/>
          </a:bodyPr>
          <a:lstStyle>
            <a:lvl1pPr>
              <a:lnSpc>
                <a:spcPts val="3500"/>
              </a:lnSpc>
              <a:defRPr sz="2800">
                <a:solidFill>
                  <a:srgbClr val="4C9D2F"/>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26757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999054"/>
            <a:ext cx="8236688" cy="3601521"/>
          </a:xfrm>
        </p:spPr>
        <p:txBody>
          <a:bodyPr/>
          <a:lstStyle>
            <a:lvl1pPr marL="285750" indent="-285750">
              <a:defRPr sz="2400">
                <a:latin typeface="Arial" panose="020B0604020202020204" pitchFamily="34" charset="0"/>
                <a:cs typeface="Arial" panose="020B0604020202020204" pitchFamily="34" charset="0"/>
              </a:defRPr>
            </a:lvl1pPr>
            <a:lvl2pPr marL="569913" indent="-225425">
              <a:buClr>
                <a:schemeClr val="tx2"/>
              </a:buClr>
              <a:defRPr>
                <a:latin typeface="Arial" panose="020B0604020202020204" pitchFamily="34" charset="0"/>
                <a:cs typeface="Arial" panose="020B0604020202020204" pitchFamily="34" charset="0"/>
              </a:defRPr>
            </a:lvl2pPr>
            <a:lvl3pPr marL="801688" indent="-174625">
              <a:spcAft>
                <a:spcPts val="600"/>
              </a:spcAft>
              <a:buSzPct val="100000"/>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dirty="0"/>
              <a:t>Click to edit Master text styles</a:t>
            </a:r>
          </a:p>
          <a:p>
            <a:pPr lvl="1"/>
            <a:r>
              <a:rPr lang="en-US" dirty="0"/>
              <a:t>Second level</a:t>
            </a:r>
          </a:p>
          <a:p>
            <a:pPr lvl="2"/>
            <a:r>
              <a:rPr lang="en-US" dirty="0"/>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3"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4853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91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1"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8339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496" y="116190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00496" y="1641725"/>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588322" y="116190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8322" y="164172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1" name="Footer Placeholder 2"/>
          <p:cNvSpPr>
            <a:spLocks noGrp="1"/>
          </p:cNvSpPr>
          <p:nvPr>
            <p:ph type="ftr" sz="quarter" idx="10"/>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2" name="Slide Number Placeholder 6"/>
          <p:cNvSpPr>
            <a:spLocks noGrp="1"/>
          </p:cNvSpPr>
          <p:nvPr>
            <p:ph type="sldNum" sz="quarter" idx="11"/>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3" name="Title Placeholder 1"/>
          <p:cNvSpPr>
            <a:spLocks noGrp="1"/>
          </p:cNvSpPr>
          <p:nvPr>
            <p:ph type="title"/>
          </p:nvPr>
        </p:nvSpPr>
        <p:spPr>
          <a:xfrm>
            <a:off x="393408" y="317065"/>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3789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7366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9442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p>
            <a:r>
              <a:rPr lang="en-US" dirty="0"/>
              <a:t>Click to edit Master title style</a:t>
            </a:r>
          </a:p>
        </p:txBody>
      </p:sp>
      <p:sp>
        <p:nvSpPr>
          <p:cNvPr id="8" name="Text Placeholder 7"/>
          <p:cNvSpPr>
            <a:spLocks noGrp="1"/>
          </p:cNvSpPr>
          <p:nvPr>
            <p:ph type="body" idx="1"/>
          </p:nvPr>
        </p:nvSpPr>
        <p:spPr>
          <a:xfrm>
            <a:off x="393408" y="999055"/>
            <a:ext cx="8229600" cy="3630095"/>
          </a:xfrm>
          <a:prstGeom prst="rect">
            <a:avLst/>
          </a:prstGeom>
        </p:spPr>
        <p:txBody>
          <a:bodyPr vert="horz" lIns="0" tIns="9144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0"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©2022 Trinity Health, All Rights Reserved</a:t>
            </a:r>
          </a:p>
        </p:txBody>
      </p:sp>
      <p:sp>
        <p:nvSpPr>
          <p:cNvPr id="9"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pic>
        <p:nvPicPr>
          <p:cNvPr id="3" name="Picture 2"/>
          <p:cNvPicPr>
            <a:picLocks/>
          </p:cNvPicPr>
          <p:nvPr/>
        </p:nvPicPr>
        <p:blipFill rotWithShape="1">
          <a:blip r:embed="rId9">
            <a:extLst>
              <a:ext uri="{28A0092B-C50C-407E-A947-70E740481C1C}">
                <a14:useLocalDpi xmlns:a14="http://schemas.microsoft.com/office/drawing/2010/main" val="0"/>
              </a:ext>
            </a:extLst>
          </a:blip>
          <a:srcRect b="35708"/>
          <a:stretch/>
        </p:blipFill>
        <p:spPr>
          <a:xfrm>
            <a:off x="377" y="-4"/>
            <a:ext cx="9143245" cy="82296"/>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3922933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8" r:id="rId3"/>
    <p:sldLayoutId id="2147483653" r:id="rId4"/>
    <p:sldLayoutId id="2147483665" r:id="rId5"/>
    <p:sldLayoutId id="2147483666" r:id="rId6"/>
    <p:sldLayoutId id="2147483677" r:id="rId7"/>
  </p:sldLayoutIdLst>
  <p:hf hdr="0" dt="0"/>
  <p:txStyles>
    <p:title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p:titleStyle>
    <p:bodyStyle>
      <a:lvl1pPr marL="285750" indent="-285750" algn="l" defTabSz="457200" rtl="0" eaLnBrk="1" latinLnBrk="0" hangingPunct="1">
        <a:lnSpc>
          <a:spcPct val="100000"/>
        </a:lnSpc>
        <a:spcBef>
          <a:spcPts val="0"/>
        </a:spcBef>
        <a:spcAft>
          <a:spcPts val="600"/>
        </a:spcAft>
        <a:buClr>
          <a:srgbClr val="7030A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69913" indent="-225425" algn="l" defTabSz="457200" rtl="0" eaLnBrk="1" latinLnBrk="0" hangingPunct="1">
        <a:lnSpc>
          <a:spcPct val="100000"/>
        </a:lnSpc>
        <a:spcBef>
          <a:spcPts val="0"/>
        </a:spcBef>
        <a:spcAft>
          <a:spcPts val="600"/>
        </a:spcAft>
        <a:buClr>
          <a:schemeClr val="tx2"/>
        </a:buClr>
        <a:buSzPct val="100000"/>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01688" indent="-174625" algn="l" defTabSz="457200" rtl="0" eaLnBrk="1" latinLnBrk="0" hangingPunct="1">
        <a:lnSpc>
          <a:spcPct val="100000"/>
        </a:lnSpc>
        <a:spcBef>
          <a:spcPts val="0"/>
        </a:spcBef>
        <a:spcAft>
          <a:spcPts val="6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4400" indent="-166688" algn="l" defTabSz="457200"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800"/>
        </a:spcAft>
        <a:buClr>
          <a:schemeClr val="bg1">
            <a:lumMod val="65000"/>
          </a:schemeClr>
        </a:buClr>
        <a:buFont typeface="Arial"/>
        <a:buChar char="•"/>
        <a:defRPr sz="1800" kern="1200">
          <a:solidFill>
            <a:schemeClr val="tx1"/>
          </a:solidFill>
          <a:latin typeface="Calibri" panose="020F0502020204030204" pitchFamily="34" charset="0"/>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video" Target="https://www.youtube.com/embed/ycNyHliuzsU?feature=oembed"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820612" y="3236191"/>
            <a:ext cx="4904327" cy="1541217"/>
          </a:xfrm>
        </p:spPr>
        <p:txBody>
          <a:bodyPr/>
          <a:lstStyle/>
          <a:p>
            <a:pPr lvl="0"/>
            <a:r>
              <a:rPr lang="en-US" dirty="0"/>
              <a:t>Molly Sieffert BSN, RN</a:t>
            </a:r>
          </a:p>
          <a:p>
            <a:pPr lvl="0"/>
            <a:r>
              <a:rPr lang="en-US" dirty="0"/>
              <a:t>Orthopedic Nurse Navigator-Ann Arbor</a:t>
            </a:r>
          </a:p>
          <a:p>
            <a:pPr lvl="0"/>
            <a:endParaRPr lang="en-US" dirty="0"/>
          </a:p>
          <a:p>
            <a:pPr lvl="0"/>
            <a:r>
              <a:rPr lang="en-US" dirty="0"/>
              <a:t>Keri Massey BSN, RN</a:t>
            </a:r>
          </a:p>
          <a:p>
            <a:pPr lvl="0"/>
            <a:r>
              <a:rPr lang="en-US" dirty="0"/>
              <a:t>Orthopedic Nurse Navigator- Brighton</a:t>
            </a:r>
            <a:r>
              <a:rPr lang="en-US"/>
              <a:t>/Livingston</a:t>
            </a:r>
            <a:endParaRPr lang="en-US" dirty="0"/>
          </a:p>
        </p:txBody>
      </p:sp>
      <p:sp>
        <p:nvSpPr>
          <p:cNvPr id="13" name="Title 12"/>
          <p:cNvSpPr>
            <a:spLocks noGrp="1"/>
          </p:cNvSpPr>
          <p:nvPr>
            <p:ph type="ctrTitle"/>
          </p:nvPr>
        </p:nvSpPr>
        <p:spPr/>
        <p:txBody>
          <a:bodyPr/>
          <a:lstStyle/>
          <a:p>
            <a:r>
              <a:rPr lang="en-US" dirty="0"/>
              <a:t>Total Shoulder Replacement</a:t>
            </a:r>
          </a:p>
        </p:txBody>
      </p:sp>
      <p:sp>
        <p:nvSpPr>
          <p:cNvPr id="24" name="Subtitle 23"/>
          <p:cNvSpPr>
            <a:spLocks noGrp="1"/>
          </p:cNvSpPr>
          <p:nvPr>
            <p:ph type="subTitle" idx="1"/>
          </p:nvPr>
        </p:nvSpPr>
        <p:spPr/>
        <p:txBody>
          <a:bodyPr>
            <a:normAutofit lnSpcReduction="10000"/>
          </a:bodyPr>
          <a:lstStyle/>
          <a:p>
            <a:r>
              <a:rPr lang="en-US" dirty="0"/>
              <a:t>Pre-Surgery Class</a:t>
            </a:r>
          </a:p>
        </p:txBody>
      </p:sp>
    </p:spTree>
    <p:extLst>
      <p:ext uri="{BB962C8B-B14F-4D97-AF65-F5344CB8AC3E}">
        <p14:creationId xmlns:p14="http://schemas.microsoft.com/office/powerpoint/2010/main" val="565584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BCAE82-A4A8-48F5-A7C1-3D9530C8E518}"/>
              </a:ext>
            </a:extLst>
          </p:cNvPr>
          <p:cNvSpPr>
            <a:spLocks noGrp="1"/>
          </p:cNvSpPr>
          <p:nvPr>
            <p:ph sz="quarter" idx="12"/>
          </p:nvPr>
        </p:nvSpPr>
        <p:spPr/>
        <p:txBody>
          <a:bodyPr>
            <a:normAutofit fontScale="70000" lnSpcReduction="20000"/>
          </a:bodyPr>
          <a:lstStyle/>
          <a:p>
            <a:pPr marL="457200" indent="-457200">
              <a:buClr>
                <a:schemeClr val="tx2"/>
              </a:buClr>
              <a:buFont typeface="Arial" panose="020B0604020202020204" pitchFamily="34" charset="0"/>
              <a:buChar char="•"/>
            </a:pPr>
            <a:r>
              <a:rPr lang="en-US" sz="2600" dirty="0"/>
              <a:t>Dental work – must be completed 1 week prior to surgery and delayed for 3 months after your surgery- you will require antibiotics before dental work after surgery</a:t>
            </a:r>
          </a:p>
          <a:p>
            <a:pPr marL="457200" indent="-457200">
              <a:buClr>
                <a:schemeClr val="tx2"/>
              </a:buClr>
              <a:buFont typeface="Arial" panose="020B0604020202020204" pitchFamily="34" charset="0"/>
              <a:buChar char="•"/>
            </a:pPr>
            <a:r>
              <a:rPr lang="en-US" sz="2600" dirty="0"/>
              <a:t>Hand washing – Good hand hygiene is essential. Encourage your family and friends to utilize an antibacterial cleanser and to always wash their hands to prevent spread of infection </a:t>
            </a:r>
          </a:p>
          <a:p>
            <a:pPr marL="457200" indent="-457200">
              <a:buClr>
                <a:schemeClr val="tx2"/>
              </a:buClr>
              <a:buFont typeface="Arial" panose="020B0604020202020204" pitchFamily="34" charset="0"/>
              <a:buChar char="•"/>
            </a:pPr>
            <a:r>
              <a:rPr lang="en-US" sz="2600" dirty="0"/>
              <a:t>Preoperative nasal swab  </a:t>
            </a:r>
          </a:p>
          <a:p>
            <a:pPr marL="457200" indent="-457200">
              <a:buClr>
                <a:schemeClr val="tx2"/>
              </a:buClr>
              <a:buFont typeface="Arial" panose="020B0604020202020204" pitchFamily="34" charset="0"/>
              <a:buChar char="•"/>
            </a:pPr>
            <a:r>
              <a:rPr lang="en-US" sz="2600" dirty="0"/>
              <a:t>Use the wipes that you were given in class or at your physical on the evening before surgery.  Read the instructions very carefully.  Do not use them on your face or private area.</a:t>
            </a:r>
          </a:p>
          <a:p>
            <a:pPr marL="457200" indent="-457200">
              <a:buClr>
                <a:schemeClr val="tx2"/>
              </a:buClr>
              <a:buFont typeface="Arial" panose="020B0604020202020204" pitchFamily="34" charset="0"/>
              <a:buChar char="•"/>
            </a:pPr>
            <a:r>
              <a:rPr lang="en-US" sz="2600" dirty="0"/>
              <a:t>In pre-op you will receive an intra nasal treatment to help prevent postoperative infection  </a:t>
            </a:r>
          </a:p>
          <a:p>
            <a:pPr marL="457200" indent="-457200">
              <a:buClr>
                <a:schemeClr val="tx2"/>
              </a:buClr>
              <a:buFont typeface="Arial" panose="020B0604020202020204" pitchFamily="34" charset="0"/>
              <a:buChar char="•"/>
            </a:pPr>
            <a:r>
              <a:rPr lang="en-US" sz="2600" dirty="0" err="1"/>
              <a:t>Optifoam</a:t>
            </a:r>
            <a:r>
              <a:rPr lang="en-US" sz="2600" dirty="0"/>
              <a:t> AG+ Dressing</a:t>
            </a:r>
          </a:p>
          <a:p>
            <a:endParaRPr lang="en-US" dirty="0"/>
          </a:p>
        </p:txBody>
      </p:sp>
      <p:sp>
        <p:nvSpPr>
          <p:cNvPr id="3" name="Title 2">
            <a:extLst>
              <a:ext uri="{FF2B5EF4-FFF2-40B4-BE49-F238E27FC236}">
                <a16:creationId xmlns:a16="http://schemas.microsoft.com/office/drawing/2014/main" id="{DB177661-53DA-440A-AAFE-6A2953C46C8A}"/>
              </a:ext>
            </a:extLst>
          </p:cNvPr>
          <p:cNvSpPr>
            <a:spLocks noGrp="1"/>
          </p:cNvSpPr>
          <p:nvPr>
            <p:ph type="title"/>
          </p:nvPr>
        </p:nvSpPr>
        <p:spPr/>
        <p:txBody>
          <a:bodyPr/>
          <a:lstStyle/>
          <a:p>
            <a:r>
              <a:rPr lang="en-US" dirty="0"/>
              <a:t>Prevent Surgical Site Infection</a:t>
            </a:r>
          </a:p>
        </p:txBody>
      </p:sp>
      <p:sp>
        <p:nvSpPr>
          <p:cNvPr id="4" name="Footer Placeholder 3">
            <a:extLst>
              <a:ext uri="{FF2B5EF4-FFF2-40B4-BE49-F238E27FC236}">
                <a16:creationId xmlns:a16="http://schemas.microsoft.com/office/drawing/2014/main" id="{D9A1E364-B15D-4CBB-9C44-F97569A0C0CA}"/>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FC1915F-7CB8-40A2-9ECD-3B979BF38CC8}"/>
              </a:ext>
            </a:extLst>
          </p:cNvPr>
          <p:cNvSpPr>
            <a:spLocks noGrp="1"/>
          </p:cNvSpPr>
          <p:nvPr>
            <p:ph type="sldNum" sz="quarter" idx="4"/>
          </p:nvPr>
        </p:nvSpPr>
        <p:spPr/>
        <p:txBody>
          <a:bodyPr/>
          <a:lstStyle/>
          <a:p>
            <a:fld id="{489F9553-C816-6842-8939-EE75ECF7EB2B}" type="slidenum">
              <a:rPr lang="en-US" smtClean="0"/>
              <a:pPr/>
              <a:t>10</a:t>
            </a:fld>
            <a:endParaRPr lang="en-US" dirty="0"/>
          </a:p>
        </p:txBody>
      </p:sp>
    </p:spTree>
    <p:extLst>
      <p:ext uri="{BB962C8B-B14F-4D97-AF65-F5344CB8AC3E}">
        <p14:creationId xmlns:p14="http://schemas.microsoft.com/office/powerpoint/2010/main" val="783190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FC9BD9-B5E7-480B-B412-3A404327EDC5}"/>
              </a:ext>
            </a:extLst>
          </p:cNvPr>
          <p:cNvSpPr>
            <a:spLocks noGrp="1"/>
          </p:cNvSpPr>
          <p:nvPr>
            <p:ph sz="quarter" idx="12"/>
          </p:nvPr>
        </p:nvSpPr>
        <p:spPr/>
        <p:txBody>
          <a:bodyPr>
            <a:normAutofit lnSpcReduction="10000"/>
          </a:bodyPr>
          <a:lstStyle/>
          <a:p>
            <a:r>
              <a:rPr lang="en-US" sz="3200" dirty="0"/>
              <a:t>Incision care</a:t>
            </a:r>
          </a:p>
          <a:p>
            <a:pPr marL="457200" indent="-457200">
              <a:buClr>
                <a:schemeClr val="tx2"/>
              </a:buClr>
              <a:buFont typeface="Arial" panose="020B0604020202020204" pitchFamily="34" charset="0"/>
              <a:buChar char="•"/>
            </a:pPr>
            <a:r>
              <a:rPr lang="en-US" sz="2400" dirty="0"/>
              <a:t>Remove the silver dressing 7 days after surgery</a:t>
            </a:r>
          </a:p>
          <a:p>
            <a:pPr marL="457200" indent="-457200">
              <a:buClr>
                <a:schemeClr val="tx2"/>
              </a:buClr>
              <a:buFont typeface="Arial" panose="020B0604020202020204" pitchFamily="34" charset="0"/>
              <a:buChar char="•"/>
            </a:pPr>
            <a:r>
              <a:rPr lang="en-US" sz="2400" dirty="0"/>
              <a:t>Leave incision open to air</a:t>
            </a:r>
          </a:p>
          <a:p>
            <a:pPr marL="457200" indent="-457200">
              <a:buClr>
                <a:schemeClr val="tx2"/>
              </a:buClr>
              <a:buFont typeface="Arial" panose="020B0604020202020204" pitchFamily="34" charset="0"/>
              <a:buChar char="•"/>
            </a:pPr>
            <a:r>
              <a:rPr lang="en-US" sz="2400" dirty="0"/>
              <a:t>Use antibacterial body wash or a new bar of soap (Dial) to shower</a:t>
            </a:r>
          </a:p>
          <a:p>
            <a:pPr marL="457200" indent="-457200">
              <a:buClr>
                <a:schemeClr val="tx2"/>
              </a:buClr>
              <a:buFont typeface="Arial" panose="020B0604020202020204" pitchFamily="34" charset="0"/>
              <a:buChar char="•"/>
            </a:pPr>
            <a:r>
              <a:rPr lang="en-US" sz="2400" dirty="0"/>
              <a:t>Do not submerge incision in water</a:t>
            </a:r>
          </a:p>
          <a:p>
            <a:pPr marL="457200" indent="-457200">
              <a:buClr>
                <a:schemeClr val="tx2"/>
              </a:buClr>
              <a:buFont typeface="Arial" panose="020B0604020202020204" pitchFamily="34" charset="0"/>
              <a:buChar char="•"/>
            </a:pPr>
            <a:r>
              <a:rPr lang="en-US" sz="2400" dirty="0"/>
              <a:t>Do not put lotion or cream on your incision</a:t>
            </a:r>
          </a:p>
          <a:p>
            <a:pPr marL="457200" indent="-457200">
              <a:buClr>
                <a:schemeClr val="tx2"/>
              </a:buClr>
              <a:buFont typeface="Arial" panose="020B0604020202020204" pitchFamily="34" charset="0"/>
              <a:buChar char="•"/>
            </a:pPr>
            <a:r>
              <a:rPr lang="en-US" sz="2400" dirty="0"/>
              <a:t>Do not touch your incision</a:t>
            </a:r>
          </a:p>
          <a:p>
            <a:endParaRPr lang="en-US" dirty="0"/>
          </a:p>
        </p:txBody>
      </p:sp>
      <p:sp>
        <p:nvSpPr>
          <p:cNvPr id="3" name="Title 2">
            <a:extLst>
              <a:ext uri="{FF2B5EF4-FFF2-40B4-BE49-F238E27FC236}">
                <a16:creationId xmlns:a16="http://schemas.microsoft.com/office/drawing/2014/main" id="{F2D28EE6-6251-4401-BC70-ED6016573339}"/>
              </a:ext>
            </a:extLst>
          </p:cNvPr>
          <p:cNvSpPr>
            <a:spLocks noGrp="1"/>
          </p:cNvSpPr>
          <p:nvPr>
            <p:ph type="title"/>
          </p:nvPr>
        </p:nvSpPr>
        <p:spPr/>
        <p:txBody>
          <a:bodyPr/>
          <a:lstStyle/>
          <a:p>
            <a:r>
              <a:rPr lang="en-US" dirty="0"/>
              <a:t>Prevent Surgical Site Infection</a:t>
            </a:r>
          </a:p>
        </p:txBody>
      </p:sp>
      <p:sp>
        <p:nvSpPr>
          <p:cNvPr id="4" name="Footer Placeholder 3">
            <a:extLst>
              <a:ext uri="{FF2B5EF4-FFF2-40B4-BE49-F238E27FC236}">
                <a16:creationId xmlns:a16="http://schemas.microsoft.com/office/drawing/2014/main" id="{D7E7DD6C-02D4-4F99-A096-8F351B3A76EB}"/>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DD2C3DDB-C8CE-4DA9-AF5B-80D9EA456A2C}"/>
              </a:ext>
            </a:extLst>
          </p:cNvPr>
          <p:cNvSpPr>
            <a:spLocks noGrp="1"/>
          </p:cNvSpPr>
          <p:nvPr>
            <p:ph type="sldNum" sz="quarter" idx="4"/>
          </p:nvPr>
        </p:nvSpPr>
        <p:spPr/>
        <p:txBody>
          <a:bodyPr/>
          <a:lstStyle/>
          <a:p>
            <a:fld id="{489F9553-C816-6842-8939-EE75ECF7EB2B}" type="slidenum">
              <a:rPr lang="en-US" smtClean="0"/>
              <a:pPr/>
              <a:t>11</a:t>
            </a:fld>
            <a:endParaRPr lang="en-US" dirty="0"/>
          </a:p>
        </p:txBody>
      </p:sp>
    </p:spTree>
    <p:extLst>
      <p:ext uri="{BB962C8B-B14F-4D97-AF65-F5344CB8AC3E}">
        <p14:creationId xmlns:p14="http://schemas.microsoft.com/office/powerpoint/2010/main" val="2607008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EBAAD7-B485-4C39-BD1A-074640023831}"/>
              </a:ext>
            </a:extLst>
          </p:cNvPr>
          <p:cNvSpPr>
            <a:spLocks noGrp="1"/>
          </p:cNvSpPr>
          <p:nvPr>
            <p:ph sz="quarter" idx="12"/>
          </p:nvPr>
        </p:nvSpPr>
        <p:spPr/>
        <p:txBody>
          <a:bodyPr>
            <a:normAutofit fontScale="92500" lnSpcReduction="10000"/>
          </a:bodyPr>
          <a:lstStyle/>
          <a:p>
            <a:pPr marL="457200" indent="-457200">
              <a:buClr>
                <a:schemeClr val="tx2"/>
              </a:buClr>
              <a:buFont typeface="Arial" panose="020B0604020202020204" pitchFamily="34" charset="0"/>
              <a:buChar char="•"/>
            </a:pPr>
            <a:r>
              <a:rPr lang="en-US" sz="2400" dirty="0"/>
              <a:t>If you have Advance Directives please bring them with you</a:t>
            </a:r>
          </a:p>
          <a:p>
            <a:pPr marL="457200" indent="-457200">
              <a:buClr>
                <a:schemeClr val="tx2"/>
              </a:buClr>
              <a:buFont typeface="Arial" panose="020B0604020202020204" pitchFamily="34" charset="0"/>
              <a:buChar char="•"/>
            </a:pPr>
            <a:r>
              <a:rPr lang="en-US" sz="2400" dirty="0"/>
              <a:t>Personal care items</a:t>
            </a:r>
          </a:p>
          <a:p>
            <a:pPr marL="457200" indent="-457200">
              <a:buClr>
                <a:schemeClr val="tx2"/>
              </a:buClr>
              <a:buFont typeface="Arial" panose="020B0604020202020204" pitchFamily="34" charset="0"/>
              <a:buChar char="•"/>
            </a:pPr>
            <a:r>
              <a:rPr lang="en-US" sz="2400" dirty="0"/>
              <a:t>Slippers (that cover your whole foot) – your leg/foot will be swollen following surgery so make sure they are not tight</a:t>
            </a:r>
          </a:p>
          <a:p>
            <a:pPr marL="457200" indent="-457200">
              <a:buClr>
                <a:schemeClr val="tx2"/>
              </a:buClr>
              <a:buFont typeface="Arial" panose="020B0604020202020204" pitchFamily="34" charset="0"/>
              <a:buChar char="•"/>
            </a:pPr>
            <a:r>
              <a:rPr lang="en-US" sz="2400" dirty="0"/>
              <a:t>Please do not bring your own pillow </a:t>
            </a:r>
          </a:p>
          <a:p>
            <a:pPr marL="457200" indent="-457200">
              <a:buClr>
                <a:schemeClr val="tx2"/>
              </a:buClr>
              <a:buFont typeface="Arial" panose="020B0604020202020204" pitchFamily="34" charset="0"/>
              <a:buChar char="•"/>
            </a:pPr>
            <a:r>
              <a:rPr lang="en-US" sz="2400" dirty="0"/>
              <a:t>If you use a CPAP machine at home bring it with you, we have distilled water in the hospital for you to use.</a:t>
            </a:r>
          </a:p>
          <a:p>
            <a:pPr marL="457200" indent="-457200">
              <a:buClr>
                <a:schemeClr val="tx2"/>
              </a:buClr>
              <a:buFont typeface="Arial" panose="020B0604020202020204" pitchFamily="34" charset="0"/>
              <a:buChar char="•"/>
            </a:pPr>
            <a:r>
              <a:rPr lang="en-US" sz="2400" dirty="0"/>
              <a:t>Driver’s license, Insurance Cards and a check or credit card to pay for home medical equipment</a:t>
            </a:r>
          </a:p>
          <a:p>
            <a:endParaRPr lang="en-US" dirty="0"/>
          </a:p>
        </p:txBody>
      </p:sp>
      <p:sp>
        <p:nvSpPr>
          <p:cNvPr id="3" name="Title 2">
            <a:extLst>
              <a:ext uri="{FF2B5EF4-FFF2-40B4-BE49-F238E27FC236}">
                <a16:creationId xmlns:a16="http://schemas.microsoft.com/office/drawing/2014/main" id="{48D626ED-88B7-456B-B24B-D45CA7AC2895}"/>
              </a:ext>
            </a:extLst>
          </p:cNvPr>
          <p:cNvSpPr>
            <a:spLocks noGrp="1"/>
          </p:cNvSpPr>
          <p:nvPr>
            <p:ph type="title"/>
          </p:nvPr>
        </p:nvSpPr>
        <p:spPr/>
        <p:txBody>
          <a:bodyPr/>
          <a:lstStyle/>
          <a:p>
            <a:r>
              <a:rPr lang="en-US" sz="2800" dirty="0"/>
              <a:t>What to Bring with You</a:t>
            </a:r>
            <a:endParaRPr lang="en-US" dirty="0"/>
          </a:p>
        </p:txBody>
      </p:sp>
      <p:sp>
        <p:nvSpPr>
          <p:cNvPr id="4" name="Footer Placeholder 3">
            <a:extLst>
              <a:ext uri="{FF2B5EF4-FFF2-40B4-BE49-F238E27FC236}">
                <a16:creationId xmlns:a16="http://schemas.microsoft.com/office/drawing/2014/main" id="{56B27A39-B68B-44F7-B105-B65D9EB95D6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9CAD215-BE52-45E0-82F5-656D959779DB}"/>
              </a:ext>
            </a:extLst>
          </p:cNvPr>
          <p:cNvSpPr>
            <a:spLocks noGrp="1"/>
          </p:cNvSpPr>
          <p:nvPr>
            <p:ph type="sldNum" sz="quarter" idx="4"/>
          </p:nvPr>
        </p:nvSpPr>
        <p:spPr/>
        <p:txBody>
          <a:bodyPr/>
          <a:lstStyle/>
          <a:p>
            <a:fld id="{489F9553-C816-6842-8939-EE75ECF7EB2B}" type="slidenum">
              <a:rPr lang="en-US" smtClean="0"/>
              <a:pPr/>
              <a:t>12</a:t>
            </a:fld>
            <a:endParaRPr lang="en-US" dirty="0"/>
          </a:p>
        </p:txBody>
      </p:sp>
    </p:spTree>
    <p:extLst>
      <p:ext uri="{BB962C8B-B14F-4D97-AF65-F5344CB8AC3E}">
        <p14:creationId xmlns:p14="http://schemas.microsoft.com/office/powerpoint/2010/main" val="72349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EB9573-21E1-47B6-AF21-B68704D19CDA}"/>
              </a:ext>
            </a:extLst>
          </p:cNvPr>
          <p:cNvSpPr>
            <a:spLocks noGrp="1"/>
          </p:cNvSpPr>
          <p:nvPr>
            <p:ph sz="quarter" idx="12"/>
          </p:nvPr>
        </p:nvSpPr>
        <p:spPr/>
        <p:txBody>
          <a:bodyPr/>
          <a:lstStyle/>
          <a:p>
            <a:pPr marL="0" indent="0">
              <a:buNone/>
            </a:pPr>
            <a:r>
              <a:rPr lang="en-US" dirty="0"/>
              <a:t>Ensure Pre-Surgery clear nutrition drink is a carbohydrate rich beverage with added supplements that you will drink in the morning on the day of your surgery</a:t>
            </a:r>
          </a:p>
          <a:p>
            <a:pPr marL="0" indent="0">
              <a:buClr>
                <a:schemeClr val="tx2"/>
              </a:buClr>
              <a:buNone/>
            </a:pPr>
            <a:r>
              <a:rPr lang="en-US" dirty="0">
                <a:solidFill>
                  <a:schemeClr val="tx1"/>
                </a:solidFill>
              </a:rPr>
              <a:t>Use of Ensure Pre-Surgery Improves:</a:t>
            </a:r>
          </a:p>
          <a:p>
            <a:pPr marL="457200" indent="-457200">
              <a:buClr>
                <a:schemeClr val="tx2"/>
              </a:buClr>
              <a:buFont typeface="Arial" panose="020B0604020202020204" pitchFamily="34" charset="0"/>
              <a:buChar char="•"/>
            </a:pPr>
            <a:r>
              <a:rPr lang="en-US" dirty="0">
                <a:solidFill>
                  <a:schemeClr val="tx1"/>
                </a:solidFill>
              </a:rPr>
              <a:t>Comfort</a:t>
            </a:r>
          </a:p>
          <a:p>
            <a:pPr marL="457200" indent="-457200">
              <a:buClr>
                <a:schemeClr val="tx2"/>
              </a:buClr>
              <a:buFont typeface="Arial" panose="020B0604020202020204" pitchFamily="34" charset="0"/>
              <a:buChar char="•"/>
            </a:pPr>
            <a:r>
              <a:rPr lang="en-US" dirty="0">
                <a:solidFill>
                  <a:schemeClr val="tx1"/>
                </a:solidFill>
              </a:rPr>
              <a:t>Hydration</a:t>
            </a:r>
          </a:p>
          <a:p>
            <a:pPr marL="457200" indent="-457200">
              <a:buClr>
                <a:schemeClr val="tx2"/>
              </a:buClr>
              <a:buFont typeface="Arial" panose="020B0604020202020204" pitchFamily="34" charset="0"/>
              <a:buChar char="•"/>
            </a:pPr>
            <a:r>
              <a:rPr lang="en-US" dirty="0">
                <a:solidFill>
                  <a:schemeClr val="tx1"/>
                </a:solidFill>
              </a:rPr>
              <a:t>Hunger</a:t>
            </a:r>
          </a:p>
          <a:p>
            <a:pPr marL="457200" indent="-457200">
              <a:buClr>
                <a:schemeClr val="tx2"/>
              </a:buClr>
              <a:buFont typeface="Arial" panose="020B0604020202020204" pitchFamily="34" charset="0"/>
              <a:buChar char="•"/>
            </a:pPr>
            <a:r>
              <a:rPr lang="en-US" dirty="0">
                <a:solidFill>
                  <a:schemeClr val="tx1"/>
                </a:solidFill>
              </a:rPr>
              <a:t>Thirst</a:t>
            </a:r>
          </a:p>
          <a:p>
            <a:endParaRPr lang="en-US" dirty="0"/>
          </a:p>
        </p:txBody>
      </p:sp>
      <p:sp>
        <p:nvSpPr>
          <p:cNvPr id="3" name="Title 2">
            <a:extLst>
              <a:ext uri="{FF2B5EF4-FFF2-40B4-BE49-F238E27FC236}">
                <a16:creationId xmlns:a16="http://schemas.microsoft.com/office/drawing/2014/main" id="{35C54AF1-122F-4997-9878-4D54D9FA62EE}"/>
              </a:ext>
            </a:extLst>
          </p:cNvPr>
          <p:cNvSpPr>
            <a:spLocks noGrp="1"/>
          </p:cNvSpPr>
          <p:nvPr>
            <p:ph type="title"/>
          </p:nvPr>
        </p:nvSpPr>
        <p:spPr/>
        <p:txBody>
          <a:bodyPr/>
          <a:lstStyle/>
          <a:p>
            <a:r>
              <a:rPr lang="en-US" dirty="0"/>
              <a:t>Enhanced Recovery Program</a:t>
            </a:r>
          </a:p>
        </p:txBody>
      </p:sp>
      <p:sp>
        <p:nvSpPr>
          <p:cNvPr id="4" name="Footer Placeholder 3">
            <a:extLst>
              <a:ext uri="{FF2B5EF4-FFF2-40B4-BE49-F238E27FC236}">
                <a16:creationId xmlns:a16="http://schemas.microsoft.com/office/drawing/2014/main" id="{634AC0C6-5BB2-4D19-B166-077E0EEF799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450E4E02-207F-4369-9730-AE592C833E1A}"/>
              </a:ext>
            </a:extLst>
          </p:cNvPr>
          <p:cNvSpPr>
            <a:spLocks noGrp="1"/>
          </p:cNvSpPr>
          <p:nvPr>
            <p:ph type="sldNum" sz="quarter" idx="4"/>
          </p:nvPr>
        </p:nvSpPr>
        <p:spPr/>
        <p:txBody>
          <a:bodyPr/>
          <a:lstStyle/>
          <a:p>
            <a:fld id="{489F9553-C816-6842-8939-EE75ECF7EB2B}" type="slidenum">
              <a:rPr lang="en-US" smtClean="0"/>
              <a:pPr/>
              <a:t>13</a:t>
            </a:fld>
            <a:endParaRPr lang="en-US" dirty="0"/>
          </a:p>
        </p:txBody>
      </p:sp>
      <p:pic>
        <p:nvPicPr>
          <p:cNvPr id="6" name="Picture 5">
            <a:extLst>
              <a:ext uri="{FF2B5EF4-FFF2-40B4-BE49-F238E27FC236}">
                <a16:creationId xmlns:a16="http://schemas.microsoft.com/office/drawing/2014/main" id="{DD254F47-050D-4BF2-B5FC-FF16AD97BC0F}"/>
              </a:ext>
            </a:extLst>
          </p:cNvPr>
          <p:cNvPicPr>
            <a:picLocks noChangeAspect="1"/>
          </p:cNvPicPr>
          <p:nvPr/>
        </p:nvPicPr>
        <p:blipFill>
          <a:blip r:embed="rId2"/>
          <a:stretch>
            <a:fillRect/>
          </a:stretch>
        </p:blipFill>
        <p:spPr>
          <a:xfrm>
            <a:off x="5630256" y="2129866"/>
            <a:ext cx="2688569" cy="2389839"/>
          </a:xfrm>
          <a:prstGeom prst="rect">
            <a:avLst/>
          </a:prstGeom>
        </p:spPr>
      </p:pic>
    </p:spTree>
    <p:extLst>
      <p:ext uri="{BB962C8B-B14F-4D97-AF65-F5344CB8AC3E}">
        <p14:creationId xmlns:p14="http://schemas.microsoft.com/office/powerpoint/2010/main" val="180446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A4F06F-DD4C-4A25-B9E8-81329A4D714C}"/>
              </a:ext>
            </a:extLst>
          </p:cNvPr>
          <p:cNvSpPr>
            <a:spLocks noGrp="1"/>
          </p:cNvSpPr>
          <p:nvPr>
            <p:ph sz="quarter" idx="12"/>
          </p:nvPr>
        </p:nvSpPr>
        <p:spPr/>
        <p:txBody>
          <a:bodyPr>
            <a:normAutofit/>
          </a:bodyPr>
          <a:lstStyle/>
          <a:p>
            <a:pPr marL="457200" indent="-457200">
              <a:buClr>
                <a:schemeClr val="tx2"/>
              </a:buClr>
              <a:buFont typeface="Arial" panose="020B0604020202020204" pitchFamily="34" charset="0"/>
              <a:buChar char="•"/>
            </a:pPr>
            <a:r>
              <a:rPr lang="en-US" dirty="0"/>
              <a:t>Ensure Pre-Surgery is available for purchase for approx. $4 for 1 bottle at the following locations</a:t>
            </a:r>
          </a:p>
          <a:p>
            <a:pPr marL="0" indent="0">
              <a:buClr>
                <a:schemeClr val="tx2"/>
              </a:buClr>
              <a:buNone/>
            </a:pPr>
            <a:r>
              <a:rPr lang="en-US" sz="1800" dirty="0">
                <a:solidFill>
                  <a:srgbClr val="7030A0"/>
                </a:solidFill>
              </a:rPr>
              <a:t>			Reichert Health Building Pharmacy (ask at counter)</a:t>
            </a:r>
          </a:p>
          <a:p>
            <a:pPr marL="0" indent="0">
              <a:buClr>
                <a:schemeClr val="tx2"/>
              </a:buClr>
              <a:buNone/>
            </a:pPr>
            <a:r>
              <a:rPr lang="en-US" sz="1800" dirty="0">
                <a:solidFill>
                  <a:srgbClr val="7030A0"/>
                </a:solidFill>
              </a:rPr>
              <a:t>			Brighton Health Care Center -Joes Java</a:t>
            </a:r>
          </a:p>
          <a:p>
            <a:pPr marL="0" indent="0">
              <a:buClr>
                <a:schemeClr val="tx2"/>
              </a:buClr>
              <a:buNone/>
            </a:pPr>
            <a:r>
              <a:rPr lang="en-US" sz="1800" dirty="0">
                <a:solidFill>
                  <a:srgbClr val="7030A0"/>
                </a:solidFill>
              </a:rPr>
              <a:t>			Livingston Hospital -Joes Java</a:t>
            </a:r>
          </a:p>
          <a:p>
            <a:pPr marL="0" indent="0">
              <a:buClr>
                <a:schemeClr val="tx2"/>
              </a:buClr>
              <a:buNone/>
            </a:pPr>
            <a:r>
              <a:rPr lang="en-US" sz="1800" dirty="0">
                <a:solidFill>
                  <a:srgbClr val="7030A0"/>
                </a:solidFill>
              </a:rPr>
              <a:t>			Chelsea Hospital -Joes Java</a:t>
            </a:r>
          </a:p>
          <a:p>
            <a:pPr marL="0" indent="0" algn="ctr">
              <a:buClr>
                <a:schemeClr val="tx2"/>
              </a:buClr>
              <a:buNone/>
            </a:pPr>
            <a:endParaRPr lang="en-US" sz="1800" dirty="0">
              <a:solidFill>
                <a:srgbClr val="7030A0"/>
              </a:solidFill>
            </a:endParaRPr>
          </a:p>
          <a:p>
            <a:pPr marL="457200" indent="-457200">
              <a:buClr>
                <a:schemeClr val="tx2"/>
              </a:buClr>
              <a:buFont typeface="Arial" panose="020B0604020202020204" pitchFamily="34" charset="0"/>
              <a:buChar char="•"/>
            </a:pPr>
            <a:r>
              <a:rPr lang="en-US" dirty="0"/>
              <a:t>You will need to purchase 1 bottle</a:t>
            </a:r>
          </a:p>
          <a:p>
            <a:pPr marL="457200" indent="-457200">
              <a:buClr>
                <a:schemeClr val="tx2"/>
              </a:buClr>
            </a:pPr>
            <a:r>
              <a:rPr lang="en-US" dirty="0">
                <a:solidFill>
                  <a:srgbClr val="7030A0"/>
                </a:solidFill>
              </a:rPr>
              <a:t>If you have Diabetes, Do not Drink Ensure Pre- Surgery</a:t>
            </a:r>
          </a:p>
          <a:p>
            <a:pPr marL="457200" indent="-457200">
              <a:buClr>
                <a:schemeClr val="tx2"/>
              </a:buClr>
              <a:buFont typeface="Arial" panose="020B0604020202020204" pitchFamily="34" charset="0"/>
              <a:buChar char="•"/>
            </a:pPr>
            <a:endParaRPr lang="en-US" dirty="0"/>
          </a:p>
          <a:p>
            <a:pPr marL="457200" indent="-457200">
              <a:buClr>
                <a:schemeClr val="tx2"/>
              </a:buClr>
              <a:buFont typeface="Arial" panose="020B0604020202020204" pitchFamily="34" charset="0"/>
              <a:buChar char="•"/>
            </a:pPr>
            <a:endParaRPr lang="en-US" dirty="0"/>
          </a:p>
          <a:p>
            <a:endParaRPr lang="en-US" dirty="0"/>
          </a:p>
        </p:txBody>
      </p:sp>
      <p:sp>
        <p:nvSpPr>
          <p:cNvPr id="3" name="Title 2">
            <a:extLst>
              <a:ext uri="{FF2B5EF4-FFF2-40B4-BE49-F238E27FC236}">
                <a16:creationId xmlns:a16="http://schemas.microsoft.com/office/drawing/2014/main" id="{24137789-6446-44D9-ABF4-2E0F799FA8F9}"/>
              </a:ext>
            </a:extLst>
          </p:cNvPr>
          <p:cNvSpPr>
            <a:spLocks noGrp="1"/>
          </p:cNvSpPr>
          <p:nvPr>
            <p:ph type="title"/>
          </p:nvPr>
        </p:nvSpPr>
        <p:spPr/>
        <p:txBody>
          <a:bodyPr/>
          <a:lstStyle/>
          <a:p>
            <a:r>
              <a:rPr lang="en-US" dirty="0"/>
              <a:t>Enhanced Recovery Program</a:t>
            </a:r>
          </a:p>
        </p:txBody>
      </p:sp>
      <p:sp>
        <p:nvSpPr>
          <p:cNvPr id="4" name="Footer Placeholder 3">
            <a:extLst>
              <a:ext uri="{FF2B5EF4-FFF2-40B4-BE49-F238E27FC236}">
                <a16:creationId xmlns:a16="http://schemas.microsoft.com/office/drawing/2014/main" id="{92EDD0E7-CC34-4114-A179-7E6649BA71F9}"/>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FBC2FA38-70BB-43FC-80A8-EB36B247EEFB}"/>
              </a:ext>
            </a:extLst>
          </p:cNvPr>
          <p:cNvSpPr>
            <a:spLocks noGrp="1"/>
          </p:cNvSpPr>
          <p:nvPr>
            <p:ph type="sldNum" sz="quarter" idx="4"/>
          </p:nvPr>
        </p:nvSpPr>
        <p:spPr/>
        <p:txBody>
          <a:bodyPr/>
          <a:lstStyle/>
          <a:p>
            <a:fld id="{489F9553-C816-6842-8939-EE75ECF7EB2B}" type="slidenum">
              <a:rPr lang="en-US" smtClean="0"/>
              <a:pPr/>
              <a:t>14</a:t>
            </a:fld>
            <a:endParaRPr lang="en-US" dirty="0"/>
          </a:p>
        </p:txBody>
      </p:sp>
    </p:spTree>
    <p:extLst>
      <p:ext uri="{BB962C8B-B14F-4D97-AF65-F5344CB8AC3E}">
        <p14:creationId xmlns:p14="http://schemas.microsoft.com/office/powerpoint/2010/main" val="3649612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426B1C-4954-4D7B-A7AF-2D3CA566651D}"/>
              </a:ext>
            </a:extLst>
          </p:cNvPr>
          <p:cNvSpPr>
            <a:spLocks noGrp="1"/>
          </p:cNvSpPr>
          <p:nvPr>
            <p:ph sz="quarter" idx="12"/>
          </p:nvPr>
        </p:nvSpPr>
        <p:spPr/>
        <p:txBody>
          <a:bodyPr>
            <a:normAutofit/>
          </a:bodyPr>
          <a:lstStyle/>
          <a:p>
            <a:r>
              <a:rPr lang="en-US" dirty="0"/>
              <a:t>Finish drinking your Ensure Pre-Surgery </a:t>
            </a:r>
            <a:r>
              <a:rPr lang="en-US" b="1" u="sng" dirty="0"/>
              <a:t>2</a:t>
            </a:r>
            <a:r>
              <a:rPr lang="en-US" dirty="0"/>
              <a:t> hours before your surgery time</a:t>
            </a:r>
          </a:p>
          <a:p>
            <a:pPr marL="0" indent="0">
              <a:buNone/>
            </a:pPr>
            <a:endParaRPr lang="en-US" dirty="0">
              <a:solidFill>
                <a:schemeClr val="tx2"/>
              </a:solidFill>
            </a:endParaRPr>
          </a:p>
          <a:p>
            <a:r>
              <a:rPr lang="en-US" dirty="0">
                <a:solidFill>
                  <a:schemeClr val="accent1"/>
                </a:solidFill>
              </a:rPr>
              <a:t>If you have diabetes, do not drink the Ensure </a:t>
            </a:r>
          </a:p>
          <a:p>
            <a:pPr marL="0" indent="0">
              <a:buNone/>
            </a:pPr>
            <a:r>
              <a:rPr lang="en-US" dirty="0">
                <a:solidFill>
                  <a:schemeClr val="accent1"/>
                </a:solidFill>
              </a:rPr>
              <a:t>    Pre-Surgery.  You will be given different </a:t>
            </a:r>
          </a:p>
          <a:p>
            <a:pPr marL="0" indent="0">
              <a:buNone/>
            </a:pPr>
            <a:r>
              <a:rPr lang="en-US" dirty="0">
                <a:solidFill>
                  <a:schemeClr val="accent1"/>
                </a:solidFill>
              </a:rPr>
              <a:t>    instructions at your pre admission </a:t>
            </a:r>
          </a:p>
          <a:p>
            <a:pPr marL="0" indent="0">
              <a:buNone/>
            </a:pPr>
            <a:r>
              <a:rPr lang="en-US" dirty="0">
                <a:solidFill>
                  <a:schemeClr val="accent1"/>
                </a:solidFill>
              </a:rPr>
              <a:t>    appointment</a:t>
            </a:r>
          </a:p>
          <a:p>
            <a:pPr marL="0" indent="0">
              <a:buNone/>
            </a:pPr>
            <a:r>
              <a:rPr lang="en-US" dirty="0">
                <a:solidFill>
                  <a:schemeClr val="accent1"/>
                </a:solidFill>
              </a:rPr>
              <a:t> </a:t>
            </a:r>
          </a:p>
          <a:p>
            <a:endParaRPr lang="en-US" dirty="0"/>
          </a:p>
        </p:txBody>
      </p:sp>
      <p:sp>
        <p:nvSpPr>
          <p:cNvPr id="3" name="Title 2">
            <a:extLst>
              <a:ext uri="{FF2B5EF4-FFF2-40B4-BE49-F238E27FC236}">
                <a16:creationId xmlns:a16="http://schemas.microsoft.com/office/drawing/2014/main" id="{CB35D5A2-2287-4132-82EC-D9FE0391DB31}"/>
              </a:ext>
            </a:extLst>
          </p:cNvPr>
          <p:cNvSpPr>
            <a:spLocks noGrp="1"/>
          </p:cNvSpPr>
          <p:nvPr>
            <p:ph type="title"/>
          </p:nvPr>
        </p:nvSpPr>
        <p:spPr/>
        <p:txBody>
          <a:bodyPr/>
          <a:lstStyle/>
          <a:p>
            <a:r>
              <a:rPr lang="en-US" dirty="0"/>
              <a:t>Ensure Pre-Surgery- When to Drink</a:t>
            </a:r>
          </a:p>
        </p:txBody>
      </p:sp>
      <p:sp>
        <p:nvSpPr>
          <p:cNvPr id="4" name="Footer Placeholder 3">
            <a:extLst>
              <a:ext uri="{FF2B5EF4-FFF2-40B4-BE49-F238E27FC236}">
                <a16:creationId xmlns:a16="http://schemas.microsoft.com/office/drawing/2014/main" id="{8B326110-A8BC-4060-B9F1-212299A09BA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7749FCE4-CB1D-488B-9885-4D27F7A5C6BE}"/>
              </a:ext>
            </a:extLst>
          </p:cNvPr>
          <p:cNvSpPr>
            <a:spLocks noGrp="1"/>
          </p:cNvSpPr>
          <p:nvPr>
            <p:ph type="sldNum" sz="quarter" idx="4"/>
          </p:nvPr>
        </p:nvSpPr>
        <p:spPr/>
        <p:txBody>
          <a:bodyPr/>
          <a:lstStyle/>
          <a:p>
            <a:fld id="{489F9553-C816-6842-8939-EE75ECF7EB2B}" type="slidenum">
              <a:rPr lang="en-US" smtClean="0"/>
              <a:pPr/>
              <a:t>15</a:t>
            </a:fld>
            <a:endParaRPr lang="en-US" dirty="0"/>
          </a:p>
        </p:txBody>
      </p:sp>
      <p:pic>
        <p:nvPicPr>
          <p:cNvPr id="7" name="Picture 6">
            <a:extLst>
              <a:ext uri="{FF2B5EF4-FFF2-40B4-BE49-F238E27FC236}">
                <a16:creationId xmlns:a16="http://schemas.microsoft.com/office/drawing/2014/main" id="{710EE182-8949-4764-8950-9939B3D3A2C4}"/>
              </a:ext>
            </a:extLst>
          </p:cNvPr>
          <p:cNvPicPr>
            <a:picLocks noChangeAspect="1"/>
          </p:cNvPicPr>
          <p:nvPr/>
        </p:nvPicPr>
        <p:blipFill>
          <a:blip r:embed="rId2"/>
          <a:stretch>
            <a:fillRect/>
          </a:stretch>
        </p:blipFill>
        <p:spPr>
          <a:xfrm>
            <a:off x="6730650" y="2685741"/>
            <a:ext cx="1842742" cy="2055732"/>
          </a:xfrm>
          <a:prstGeom prst="rect">
            <a:avLst/>
          </a:prstGeom>
        </p:spPr>
      </p:pic>
    </p:spTree>
    <p:extLst>
      <p:ext uri="{BB962C8B-B14F-4D97-AF65-F5344CB8AC3E}">
        <p14:creationId xmlns:p14="http://schemas.microsoft.com/office/powerpoint/2010/main" val="587547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AB107-CFF7-42FE-9B78-B2039C3943F1}"/>
              </a:ext>
            </a:extLst>
          </p:cNvPr>
          <p:cNvSpPr>
            <a:spLocks noGrp="1"/>
          </p:cNvSpPr>
          <p:nvPr>
            <p:ph sz="quarter" idx="12"/>
          </p:nvPr>
        </p:nvSpPr>
        <p:spPr/>
        <p:txBody>
          <a:bodyPr>
            <a:normAutofit fontScale="92500" lnSpcReduction="20000"/>
          </a:bodyPr>
          <a:lstStyle/>
          <a:p>
            <a:pPr marL="457200" indent="-457200">
              <a:buClr>
                <a:schemeClr val="tx2"/>
              </a:buClr>
              <a:buFont typeface="Arial" panose="020B0604020202020204" pitchFamily="34" charset="0"/>
              <a:buChar char="•"/>
            </a:pPr>
            <a:r>
              <a:rPr lang="en-US" dirty="0"/>
              <a:t>Your caregiver will do everything they can to get you comfortable enough to participate in your recovery.</a:t>
            </a:r>
          </a:p>
          <a:p>
            <a:pPr marL="457200" indent="-457200">
              <a:buClr>
                <a:schemeClr val="tx2"/>
              </a:buClr>
              <a:buFont typeface="Arial" panose="020B0604020202020204" pitchFamily="34" charset="0"/>
              <a:buChar char="•"/>
            </a:pPr>
            <a:r>
              <a:rPr lang="en-US" dirty="0"/>
              <a:t>Caregivers will often ask you to rate your pain level on a scale of 0-10</a:t>
            </a:r>
          </a:p>
          <a:p>
            <a:pPr marL="457200" indent="-457200">
              <a:buClr>
                <a:schemeClr val="tx2"/>
              </a:buClr>
              <a:buFont typeface="Arial" panose="020B0604020202020204" pitchFamily="34" charset="0"/>
              <a:buChar char="•"/>
            </a:pPr>
            <a:r>
              <a:rPr lang="en-US" dirty="0"/>
              <a:t>Our goal is to always keep your pain level at a level where you are able to participate in your rehabilitation</a:t>
            </a:r>
          </a:p>
          <a:p>
            <a:pPr marL="457200" indent="-457200">
              <a:buClr>
                <a:schemeClr val="tx2"/>
              </a:buClr>
              <a:buFont typeface="Arial" panose="020B0604020202020204" pitchFamily="34" charset="0"/>
              <a:buChar char="•"/>
            </a:pPr>
            <a:r>
              <a:rPr lang="en-US" dirty="0"/>
              <a:t>Your pain will be managed with different medications including local nerve blocks, oral medications. Some of these medications are scheduled and given at set times and others are given as needed to help control your pain. Cold therapy will also be used. </a:t>
            </a:r>
          </a:p>
          <a:p>
            <a:endParaRPr lang="en-US" dirty="0"/>
          </a:p>
        </p:txBody>
      </p:sp>
      <p:sp>
        <p:nvSpPr>
          <p:cNvPr id="3" name="Title 2">
            <a:extLst>
              <a:ext uri="{FF2B5EF4-FFF2-40B4-BE49-F238E27FC236}">
                <a16:creationId xmlns:a16="http://schemas.microsoft.com/office/drawing/2014/main" id="{5EC520FD-FF1E-49DB-972A-C3264513A943}"/>
              </a:ext>
            </a:extLst>
          </p:cNvPr>
          <p:cNvSpPr>
            <a:spLocks noGrp="1"/>
          </p:cNvSpPr>
          <p:nvPr>
            <p:ph type="title"/>
          </p:nvPr>
        </p:nvSpPr>
        <p:spPr/>
        <p:txBody>
          <a:bodyPr/>
          <a:lstStyle/>
          <a:p>
            <a:r>
              <a:rPr lang="en-US" dirty="0"/>
              <a:t>Pain Management</a:t>
            </a:r>
          </a:p>
        </p:txBody>
      </p:sp>
      <p:sp>
        <p:nvSpPr>
          <p:cNvPr id="4" name="Footer Placeholder 3">
            <a:extLst>
              <a:ext uri="{FF2B5EF4-FFF2-40B4-BE49-F238E27FC236}">
                <a16:creationId xmlns:a16="http://schemas.microsoft.com/office/drawing/2014/main" id="{CA0C657E-BCDC-4C27-9201-F56EED5A11D4}"/>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0D1BCB9D-AC54-45D4-AE75-2794358210D0}"/>
              </a:ext>
            </a:extLst>
          </p:cNvPr>
          <p:cNvSpPr>
            <a:spLocks noGrp="1"/>
          </p:cNvSpPr>
          <p:nvPr>
            <p:ph type="sldNum" sz="quarter" idx="4"/>
          </p:nvPr>
        </p:nvSpPr>
        <p:spPr/>
        <p:txBody>
          <a:bodyPr/>
          <a:lstStyle/>
          <a:p>
            <a:fld id="{489F9553-C816-6842-8939-EE75ECF7EB2B}" type="slidenum">
              <a:rPr lang="en-US" smtClean="0"/>
              <a:pPr/>
              <a:t>16</a:t>
            </a:fld>
            <a:endParaRPr lang="en-US" dirty="0"/>
          </a:p>
        </p:txBody>
      </p:sp>
    </p:spTree>
    <p:extLst>
      <p:ext uri="{BB962C8B-B14F-4D97-AF65-F5344CB8AC3E}">
        <p14:creationId xmlns:p14="http://schemas.microsoft.com/office/powerpoint/2010/main" val="2745903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15D496-B8D4-4504-84F9-F2634756BECF}"/>
              </a:ext>
            </a:extLst>
          </p:cNvPr>
          <p:cNvSpPr>
            <a:spLocks noGrp="1"/>
          </p:cNvSpPr>
          <p:nvPr>
            <p:ph sz="quarter" idx="12"/>
          </p:nvPr>
        </p:nvSpPr>
        <p:spPr/>
        <p:txBody>
          <a:bodyPr>
            <a:normAutofit fontScale="92500" lnSpcReduction="20000"/>
          </a:bodyPr>
          <a:lstStyle/>
          <a:p>
            <a:pPr marL="0" indent="0">
              <a:buNone/>
            </a:pPr>
            <a:r>
              <a:rPr lang="en-US" dirty="0"/>
              <a:t>Tylenol 1000mg (500mg tab x 2) every 8 hours</a:t>
            </a:r>
          </a:p>
          <a:p>
            <a:pPr marL="0" indent="0">
              <a:buNone/>
            </a:pPr>
            <a:r>
              <a:rPr lang="en-US" dirty="0"/>
              <a:t>Oxycodone 5mg for breakthrough pain (Opioid)</a:t>
            </a:r>
          </a:p>
          <a:p>
            <a:endParaRPr lang="en-US" dirty="0"/>
          </a:p>
          <a:p>
            <a:pPr marL="0" indent="0">
              <a:buNone/>
            </a:pPr>
            <a:r>
              <a:rPr lang="en-US" dirty="0"/>
              <a:t>Opioid Information</a:t>
            </a:r>
          </a:p>
          <a:p>
            <a:pPr marL="457200" indent="-457200">
              <a:buClr>
                <a:schemeClr val="tx2"/>
              </a:buClr>
              <a:buFont typeface="Arial" panose="020B0604020202020204" pitchFamily="34" charset="0"/>
              <a:buChar char="•"/>
            </a:pPr>
            <a:r>
              <a:rPr lang="en-US" sz="2400" dirty="0"/>
              <a:t>Surgeon can only prescribe a 7 day supply at discharge- must call surgeon’s office for refill- allow 2 days for refill. Don’t call on weekends, after hours or holidays</a:t>
            </a:r>
          </a:p>
          <a:p>
            <a:pPr marL="457200" indent="-457200">
              <a:buClr>
                <a:schemeClr val="tx2"/>
              </a:buClr>
              <a:buFont typeface="Arial" panose="020B0604020202020204" pitchFamily="34" charset="0"/>
              <a:buChar char="•"/>
            </a:pPr>
            <a:r>
              <a:rPr lang="en-US" sz="2400" dirty="0"/>
              <a:t>Opioids can cause constipation, nausea, dizziness- you should take laxatives and a stool softener while on opioids.  Colace(stool softener), </a:t>
            </a:r>
            <a:r>
              <a:rPr lang="en-US" sz="2400" dirty="0" err="1"/>
              <a:t>Miralax</a:t>
            </a:r>
            <a:r>
              <a:rPr lang="en-US" sz="2400" dirty="0"/>
              <a:t> and Senna (laxatives)</a:t>
            </a:r>
          </a:p>
          <a:p>
            <a:endParaRPr lang="en-US" dirty="0"/>
          </a:p>
        </p:txBody>
      </p:sp>
      <p:sp>
        <p:nvSpPr>
          <p:cNvPr id="3" name="Title 2">
            <a:extLst>
              <a:ext uri="{FF2B5EF4-FFF2-40B4-BE49-F238E27FC236}">
                <a16:creationId xmlns:a16="http://schemas.microsoft.com/office/drawing/2014/main" id="{743D8467-7F39-43C2-934C-4374EBF4202D}"/>
              </a:ext>
            </a:extLst>
          </p:cNvPr>
          <p:cNvSpPr>
            <a:spLocks noGrp="1"/>
          </p:cNvSpPr>
          <p:nvPr>
            <p:ph type="title"/>
          </p:nvPr>
        </p:nvSpPr>
        <p:spPr/>
        <p:txBody>
          <a:bodyPr/>
          <a:lstStyle/>
          <a:p>
            <a:r>
              <a:rPr lang="en-US" dirty="0"/>
              <a:t>Pain Management</a:t>
            </a:r>
          </a:p>
        </p:txBody>
      </p:sp>
      <p:sp>
        <p:nvSpPr>
          <p:cNvPr id="4" name="Footer Placeholder 3">
            <a:extLst>
              <a:ext uri="{FF2B5EF4-FFF2-40B4-BE49-F238E27FC236}">
                <a16:creationId xmlns:a16="http://schemas.microsoft.com/office/drawing/2014/main" id="{1085FDB9-52DE-450A-AC87-03665E57EF5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30769013-2438-4568-BB1E-D7E931061A95}"/>
              </a:ext>
            </a:extLst>
          </p:cNvPr>
          <p:cNvSpPr>
            <a:spLocks noGrp="1"/>
          </p:cNvSpPr>
          <p:nvPr>
            <p:ph type="sldNum" sz="quarter" idx="4"/>
          </p:nvPr>
        </p:nvSpPr>
        <p:spPr/>
        <p:txBody>
          <a:bodyPr/>
          <a:lstStyle/>
          <a:p>
            <a:fld id="{489F9553-C816-6842-8939-EE75ECF7EB2B}" type="slidenum">
              <a:rPr lang="en-US" smtClean="0"/>
              <a:pPr/>
              <a:t>17</a:t>
            </a:fld>
            <a:endParaRPr lang="en-US" dirty="0"/>
          </a:p>
        </p:txBody>
      </p:sp>
    </p:spTree>
    <p:extLst>
      <p:ext uri="{BB962C8B-B14F-4D97-AF65-F5344CB8AC3E}">
        <p14:creationId xmlns:p14="http://schemas.microsoft.com/office/powerpoint/2010/main" val="810464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258022-6746-4AE7-A712-AD2EF4D0885F}"/>
              </a:ext>
            </a:extLst>
          </p:cNvPr>
          <p:cNvSpPr>
            <a:spLocks noGrp="1"/>
          </p:cNvSpPr>
          <p:nvPr>
            <p:ph sz="quarter" idx="12"/>
          </p:nvPr>
        </p:nvSpPr>
        <p:spPr>
          <a:xfrm>
            <a:off x="2736622" y="790262"/>
            <a:ext cx="5893474" cy="3810313"/>
          </a:xfrm>
        </p:spPr>
        <p:txBody>
          <a:bodyPr>
            <a:normAutofit fontScale="85000" lnSpcReduction="20000"/>
          </a:bodyPr>
          <a:lstStyle/>
          <a:p>
            <a:pPr marL="0" indent="0">
              <a:buNone/>
            </a:pPr>
            <a:endParaRPr lang="en-US" dirty="0"/>
          </a:p>
          <a:p>
            <a:r>
              <a:rPr lang="en-US" dirty="0"/>
              <a:t>There are many different options for Cold Therapy after surgery.    It is important  to use cold to help decrease pain and swelling after surgery</a:t>
            </a:r>
          </a:p>
          <a:p>
            <a:r>
              <a:rPr lang="en-US" dirty="0"/>
              <a:t>Cold machines, gel packs, ice in plastic bags, frozen vegetables from the grocery store are all good options</a:t>
            </a:r>
          </a:p>
          <a:p>
            <a:r>
              <a:rPr lang="en-US" dirty="0"/>
              <a:t>Many Insurance companies do not pay for cold therapy- your surgeons office will give a prescription for a cold machine to </a:t>
            </a:r>
            <a:r>
              <a:rPr lang="en-US" dirty="0">
                <a:solidFill>
                  <a:schemeClr val="tx2"/>
                </a:solidFill>
              </a:rPr>
              <a:t>Lytle Medical Technologies </a:t>
            </a:r>
            <a:r>
              <a:rPr lang="en-US" dirty="0"/>
              <a:t>and they will check your insurance and contact you before your surgery</a:t>
            </a:r>
          </a:p>
          <a:p>
            <a:endParaRPr lang="en-US" dirty="0"/>
          </a:p>
        </p:txBody>
      </p:sp>
      <p:sp>
        <p:nvSpPr>
          <p:cNvPr id="3" name="Title 2">
            <a:extLst>
              <a:ext uri="{FF2B5EF4-FFF2-40B4-BE49-F238E27FC236}">
                <a16:creationId xmlns:a16="http://schemas.microsoft.com/office/drawing/2014/main" id="{D7A827FB-82CA-49B4-A8E2-7509C187B815}"/>
              </a:ext>
            </a:extLst>
          </p:cNvPr>
          <p:cNvSpPr>
            <a:spLocks noGrp="1"/>
          </p:cNvSpPr>
          <p:nvPr>
            <p:ph type="title"/>
          </p:nvPr>
        </p:nvSpPr>
        <p:spPr/>
        <p:txBody>
          <a:bodyPr/>
          <a:lstStyle/>
          <a:p>
            <a:pPr algn="ctr"/>
            <a:r>
              <a:rPr lang="en-US" sz="2800" dirty="0"/>
              <a:t>Cooling Therapy</a:t>
            </a:r>
            <a:endParaRPr lang="en-US" dirty="0"/>
          </a:p>
        </p:txBody>
      </p:sp>
      <p:sp>
        <p:nvSpPr>
          <p:cNvPr id="4" name="Footer Placeholder 3">
            <a:extLst>
              <a:ext uri="{FF2B5EF4-FFF2-40B4-BE49-F238E27FC236}">
                <a16:creationId xmlns:a16="http://schemas.microsoft.com/office/drawing/2014/main" id="{E64F82F8-C14D-42C0-9423-266C9BB2FC15}"/>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27F9CE1E-7253-4409-A4EE-E36D202FF8D3}"/>
              </a:ext>
            </a:extLst>
          </p:cNvPr>
          <p:cNvSpPr>
            <a:spLocks noGrp="1"/>
          </p:cNvSpPr>
          <p:nvPr>
            <p:ph type="sldNum" sz="quarter" idx="4"/>
          </p:nvPr>
        </p:nvSpPr>
        <p:spPr/>
        <p:txBody>
          <a:bodyPr/>
          <a:lstStyle/>
          <a:p>
            <a:fld id="{489F9553-C816-6842-8939-EE75ECF7EB2B}" type="slidenum">
              <a:rPr lang="en-US" smtClean="0"/>
              <a:pPr/>
              <a:t>18</a:t>
            </a:fld>
            <a:endParaRPr lang="en-US" dirty="0"/>
          </a:p>
        </p:txBody>
      </p:sp>
      <p:pic>
        <p:nvPicPr>
          <p:cNvPr id="7" name="Picture 6">
            <a:extLst>
              <a:ext uri="{FF2B5EF4-FFF2-40B4-BE49-F238E27FC236}">
                <a16:creationId xmlns:a16="http://schemas.microsoft.com/office/drawing/2014/main" id="{C3959A85-7089-4015-8AB8-051B38E6DBA8}"/>
              </a:ext>
            </a:extLst>
          </p:cNvPr>
          <p:cNvPicPr>
            <a:picLocks noChangeAspect="1"/>
          </p:cNvPicPr>
          <p:nvPr/>
        </p:nvPicPr>
        <p:blipFill>
          <a:blip r:embed="rId2"/>
          <a:stretch>
            <a:fillRect/>
          </a:stretch>
        </p:blipFill>
        <p:spPr>
          <a:xfrm>
            <a:off x="83263" y="790262"/>
            <a:ext cx="1897333" cy="1553311"/>
          </a:xfrm>
          <a:prstGeom prst="rect">
            <a:avLst/>
          </a:prstGeom>
        </p:spPr>
      </p:pic>
      <p:pic>
        <p:nvPicPr>
          <p:cNvPr id="8" name="Picture 2">
            <a:extLst>
              <a:ext uri="{FF2B5EF4-FFF2-40B4-BE49-F238E27FC236}">
                <a16:creationId xmlns:a16="http://schemas.microsoft.com/office/drawing/2014/main" id="{765986D7-CB04-4092-BEE1-6B007D7A5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3" y="2674877"/>
            <a:ext cx="1950313" cy="129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354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9ACEAB-6F7D-4589-8EFE-69DF08045FCA}"/>
              </a:ext>
            </a:extLst>
          </p:cNvPr>
          <p:cNvSpPr>
            <a:spLocks noGrp="1"/>
          </p:cNvSpPr>
          <p:nvPr>
            <p:ph sz="quarter" idx="12"/>
          </p:nvPr>
        </p:nvSpPr>
        <p:spPr/>
        <p:txBody>
          <a:bodyPr>
            <a:normAutofit fontScale="92500" lnSpcReduction="10000"/>
          </a:bodyPr>
          <a:lstStyle/>
          <a:p>
            <a:pPr marL="457200" lvl="0" indent="-457200">
              <a:buClr>
                <a:schemeClr val="tx2"/>
              </a:buClr>
              <a:buFont typeface="Arial" panose="020B0604020202020204" pitchFamily="34" charset="0"/>
              <a:buChar char="•"/>
            </a:pPr>
            <a:r>
              <a:rPr lang="en-US" sz="2400" dirty="0"/>
              <a:t>Your anesthesiologist may talk with you about placing a nerve block catheter (tiny soft tube) to help with pain relief after your surgery.  The block is put in just before surgery .</a:t>
            </a:r>
          </a:p>
          <a:p>
            <a:pPr marL="457200" lvl="0" indent="-457200">
              <a:buClr>
                <a:schemeClr val="tx2"/>
              </a:buClr>
              <a:buFont typeface="Arial" panose="020B0604020202020204" pitchFamily="34" charset="0"/>
              <a:buChar char="•"/>
            </a:pPr>
            <a:r>
              <a:rPr lang="en-US" sz="2400" dirty="0"/>
              <a:t>The nerve block is connected to a portable pump(Ambit pump) that delivers numbing pain medication around the bundle of nerves that leads to your operative shoulder and arm.  Depending on the dose you need, the pump will run for 3 to 4 days.</a:t>
            </a:r>
          </a:p>
          <a:p>
            <a:pPr marL="457200" lvl="0" indent="-457200">
              <a:buClr>
                <a:schemeClr val="tx2"/>
              </a:buClr>
              <a:buFont typeface="Arial" panose="020B0604020202020204" pitchFamily="34" charset="0"/>
              <a:buChar char="•"/>
            </a:pPr>
            <a:r>
              <a:rPr lang="en-US" sz="2400" dirty="0"/>
              <a:t>You may still have pain with a nerve block and need to take additional pain pills as prescribed by your doctor.</a:t>
            </a:r>
          </a:p>
          <a:p>
            <a:endParaRPr lang="en-US" dirty="0"/>
          </a:p>
        </p:txBody>
      </p:sp>
      <p:sp>
        <p:nvSpPr>
          <p:cNvPr id="3" name="Title 2">
            <a:extLst>
              <a:ext uri="{FF2B5EF4-FFF2-40B4-BE49-F238E27FC236}">
                <a16:creationId xmlns:a16="http://schemas.microsoft.com/office/drawing/2014/main" id="{277B5BC8-476D-43F3-9EED-059A35FE47AA}"/>
              </a:ext>
            </a:extLst>
          </p:cNvPr>
          <p:cNvSpPr>
            <a:spLocks noGrp="1"/>
          </p:cNvSpPr>
          <p:nvPr>
            <p:ph type="title"/>
          </p:nvPr>
        </p:nvSpPr>
        <p:spPr/>
        <p:txBody>
          <a:bodyPr/>
          <a:lstStyle/>
          <a:p>
            <a:r>
              <a:rPr lang="en-US" dirty="0"/>
              <a:t>Nerve Block</a:t>
            </a:r>
          </a:p>
        </p:txBody>
      </p:sp>
      <p:sp>
        <p:nvSpPr>
          <p:cNvPr id="4" name="Footer Placeholder 3">
            <a:extLst>
              <a:ext uri="{FF2B5EF4-FFF2-40B4-BE49-F238E27FC236}">
                <a16:creationId xmlns:a16="http://schemas.microsoft.com/office/drawing/2014/main" id="{CCF69453-94FC-4F83-8E44-81C3F1EAFCD9}"/>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19D2609F-2139-40A5-8B32-A2E62EB63CE3}"/>
              </a:ext>
            </a:extLst>
          </p:cNvPr>
          <p:cNvSpPr>
            <a:spLocks noGrp="1"/>
          </p:cNvSpPr>
          <p:nvPr>
            <p:ph type="sldNum" sz="quarter" idx="4"/>
          </p:nvPr>
        </p:nvSpPr>
        <p:spPr/>
        <p:txBody>
          <a:bodyPr/>
          <a:lstStyle/>
          <a:p>
            <a:fld id="{489F9553-C816-6842-8939-EE75ECF7EB2B}" type="slidenum">
              <a:rPr lang="en-US" smtClean="0"/>
              <a:pPr/>
              <a:t>19</a:t>
            </a:fld>
            <a:endParaRPr lang="en-US" dirty="0"/>
          </a:p>
        </p:txBody>
      </p:sp>
    </p:spTree>
    <p:extLst>
      <p:ext uri="{BB962C8B-B14F-4D97-AF65-F5344CB8AC3E}">
        <p14:creationId xmlns:p14="http://schemas.microsoft.com/office/powerpoint/2010/main" val="1759785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457200" indent="-457200">
              <a:buClr>
                <a:schemeClr val="tx2"/>
              </a:buClr>
              <a:buFont typeface="Arial" panose="020B0604020202020204" pitchFamily="34" charset="0"/>
              <a:buChar char="•"/>
            </a:pPr>
            <a:r>
              <a:rPr lang="en-US" dirty="0"/>
              <a:t>Microphones are automatically muted</a:t>
            </a:r>
          </a:p>
          <a:p>
            <a:pPr marL="457200" indent="-457200">
              <a:buClr>
                <a:schemeClr val="tx2"/>
              </a:buClr>
              <a:buFont typeface="Arial" panose="020B0604020202020204" pitchFamily="34" charset="0"/>
              <a:buChar char="•"/>
            </a:pPr>
            <a:r>
              <a:rPr lang="en-US" dirty="0"/>
              <a:t>Please type your questions in the chat box and I will answer them at the end of the class</a:t>
            </a:r>
          </a:p>
          <a:p>
            <a:pPr marL="457200" indent="-457200">
              <a:buClr>
                <a:schemeClr val="tx2"/>
              </a:buClr>
              <a:buFont typeface="Arial" panose="020B0604020202020204" pitchFamily="34" charset="0"/>
              <a:buChar char="•"/>
            </a:pPr>
            <a:r>
              <a:rPr lang="en-US" dirty="0"/>
              <a:t>You can find the the Shoulder Book, these slides, nerve block video and a class video on our website  </a:t>
            </a:r>
            <a:r>
              <a:rPr lang="en-US" dirty="0">
                <a:solidFill>
                  <a:schemeClr val="tx2"/>
                </a:solidFill>
              </a:rPr>
              <a:t>TrinityHealthMichigan.org/ortho-help</a:t>
            </a:r>
          </a:p>
          <a:p>
            <a:pPr marL="0" indent="0">
              <a:buNone/>
            </a:pPr>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Virtual Class Reminders</a:t>
            </a:r>
          </a:p>
        </p:txBody>
      </p:sp>
      <p:sp>
        <p:nvSpPr>
          <p:cNvPr id="4" name="Footer Placeholder 3"/>
          <p:cNvSpPr>
            <a:spLocks noGrp="1"/>
          </p:cNvSpPr>
          <p:nvPr>
            <p:ph type="ftr" sz="quarter" idx="3"/>
          </p:nvPr>
        </p:nvSpPr>
        <p:spPr/>
        <p:txBody>
          <a:bodyPr/>
          <a:lstStyle/>
          <a:p>
            <a:r>
              <a:rPr lang="en-US"/>
              <a:t>©2022 Trinity Health, All Rights Reserved</a:t>
            </a:r>
            <a:endParaRPr lang="en-US" dirty="0"/>
          </a:p>
        </p:txBody>
      </p:sp>
      <p:sp>
        <p:nvSpPr>
          <p:cNvPr id="5" name="Slide Number Placeholder 4"/>
          <p:cNvSpPr>
            <a:spLocks noGrp="1"/>
          </p:cNvSpPr>
          <p:nvPr>
            <p:ph type="sldNum" sz="quarter" idx="4"/>
          </p:nvPr>
        </p:nvSpPr>
        <p:spPr/>
        <p:txBody>
          <a:bodyPr/>
          <a:lstStyle/>
          <a:p>
            <a:fld id="{489F9553-C816-6842-8939-EE75ECF7EB2B}" type="slidenum">
              <a:rPr lang="en-US" smtClean="0"/>
              <a:pPr/>
              <a:t>2</a:t>
            </a:fld>
            <a:endParaRPr lang="en-US" dirty="0"/>
          </a:p>
        </p:txBody>
      </p:sp>
    </p:spTree>
    <p:extLst>
      <p:ext uri="{BB962C8B-B14F-4D97-AF65-F5344CB8AC3E}">
        <p14:creationId xmlns:p14="http://schemas.microsoft.com/office/powerpoint/2010/main" val="1706911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1E2EC71-3FBE-4C75-B251-CD00C61339BF}"/>
              </a:ext>
            </a:extLst>
          </p:cNvPr>
          <p:cNvPicPr>
            <a:picLocks noGrp="1" noChangeAspect="1"/>
          </p:cNvPicPr>
          <p:nvPr>
            <p:ph sz="quarter" idx="12"/>
          </p:nvPr>
        </p:nvPicPr>
        <p:blipFill>
          <a:blip r:embed="rId2"/>
          <a:stretch>
            <a:fillRect/>
          </a:stretch>
        </p:blipFill>
        <p:spPr>
          <a:xfrm>
            <a:off x="488107" y="938904"/>
            <a:ext cx="3514891" cy="3602037"/>
          </a:xfrm>
          <a:prstGeom prst="rect">
            <a:avLst/>
          </a:prstGeom>
        </p:spPr>
      </p:pic>
      <p:sp>
        <p:nvSpPr>
          <p:cNvPr id="3" name="Title 2">
            <a:extLst>
              <a:ext uri="{FF2B5EF4-FFF2-40B4-BE49-F238E27FC236}">
                <a16:creationId xmlns:a16="http://schemas.microsoft.com/office/drawing/2014/main" id="{204D73FB-FBF9-4D14-A00E-5469758518FD}"/>
              </a:ext>
            </a:extLst>
          </p:cNvPr>
          <p:cNvSpPr>
            <a:spLocks noGrp="1"/>
          </p:cNvSpPr>
          <p:nvPr>
            <p:ph type="title"/>
          </p:nvPr>
        </p:nvSpPr>
        <p:spPr/>
        <p:txBody>
          <a:bodyPr/>
          <a:lstStyle/>
          <a:p>
            <a:r>
              <a:rPr lang="en-US" dirty="0"/>
              <a:t>Nerve Block Placement</a:t>
            </a:r>
          </a:p>
        </p:txBody>
      </p:sp>
      <p:sp>
        <p:nvSpPr>
          <p:cNvPr id="4" name="Footer Placeholder 3">
            <a:extLst>
              <a:ext uri="{FF2B5EF4-FFF2-40B4-BE49-F238E27FC236}">
                <a16:creationId xmlns:a16="http://schemas.microsoft.com/office/drawing/2014/main" id="{EE19C1C9-E8D6-417F-A517-F663174C231C}"/>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0768045-1891-4801-9C5D-E2A21240ECE3}"/>
              </a:ext>
            </a:extLst>
          </p:cNvPr>
          <p:cNvSpPr>
            <a:spLocks noGrp="1"/>
          </p:cNvSpPr>
          <p:nvPr>
            <p:ph type="sldNum" sz="quarter" idx="4"/>
          </p:nvPr>
        </p:nvSpPr>
        <p:spPr/>
        <p:txBody>
          <a:bodyPr/>
          <a:lstStyle/>
          <a:p>
            <a:fld id="{489F9553-C816-6842-8939-EE75ECF7EB2B}" type="slidenum">
              <a:rPr lang="en-US" smtClean="0"/>
              <a:pPr/>
              <a:t>20</a:t>
            </a:fld>
            <a:endParaRPr lang="en-US" dirty="0"/>
          </a:p>
        </p:txBody>
      </p:sp>
      <p:pic>
        <p:nvPicPr>
          <p:cNvPr id="7" name="Picture 6">
            <a:extLst>
              <a:ext uri="{FF2B5EF4-FFF2-40B4-BE49-F238E27FC236}">
                <a16:creationId xmlns:a16="http://schemas.microsoft.com/office/drawing/2014/main" id="{D2388602-A06D-4531-B29D-CA3ABECA92E3}"/>
              </a:ext>
            </a:extLst>
          </p:cNvPr>
          <p:cNvPicPr>
            <a:picLocks noChangeAspect="1"/>
          </p:cNvPicPr>
          <p:nvPr/>
        </p:nvPicPr>
        <p:blipFill>
          <a:blip r:embed="rId3"/>
          <a:stretch>
            <a:fillRect/>
          </a:stretch>
        </p:blipFill>
        <p:spPr>
          <a:xfrm>
            <a:off x="4874631" y="938904"/>
            <a:ext cx="3835387" cy="3602038"/>
          </a:xfrm>
          <a:prstGeom prst="rect">
            <a:avLst/>
          </a:prstGeom>
        </p:spPr>
      </p:pic>
    </p:spTree>
    <p:extLst>
      <p:ext uri="{BB962C8B-B14F-4D97-AF65-F5344CB8AC3E}">
        <p14:creationId xmlns:p14="http://schemas.microsoft.com/office/powerpoint/2010/main" val="3491961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E8008-B551-46C0-83A2-2F6C076B8CF9}"/>
              </a:ext>
            </a:extLst>
          </p:cNvPr>
          <p:cNvSpPr>
            <a:spLocks noGrp="1"/>
          </p:cNvSpPr>
          <p:nvPr>
            <p:ph type="title"/>
          </p:nvPr>
        </p:nvSpPr>
        <p:spPr/>
        <p:txBody>
          <a:bodyPr/>
          <a:lstStyle/>
          <a:p>
            <a:r>
              <a:rPr lang="en-US" dirty="0"/>
              <a:t>Nerve Block Equipment</a:t>
            </a:r>
          </a:p>
        </p:txBody>
      </p:sp>
      <p:sp>
        <p:nvSpPr>
          <p:cNvPr id="4" name="Footer Placeholder 3">
            <a:extLst>
              <a:ext uri="{FF2B5EF4-FFF2-40B4-BE49-F238E27FC236}">
                <a16:creationId xmlns:a16="http://schemas.microsoft.com/office/drawing/2014/main" id="{0DD5EB74-5DAF-4222-884C-25F770152371}"/>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6E7BB9DE-B379-48C0-BD09-FDC09D4C57AD}"/>
              </a:ext>
            </a:extLst>
          </p:cNvPr>
          <p:cNvSpPr>
            <a:spLocks noGrp="1"/>
          </p:cNvSpPr>
          <p:nvPr>
            <p:ph type="sldNum" sz="quarter" idx="4"/>
          </p:nvPr>
        </p:nvSpPr>
        <p:spPr/>
        <p:txBody>
          <a:bodyPr/>
          <a:lstStyle/>
          <a:p>
            <a:fld id="{489F9553-C816-6842-8939-EE75ECF7EB2B}" type="slidenum">
              <a:rPr lang="en-US" smtClean="0"/>
              <a:pPr/>
              <a:t>21</a:t>
            </a:fld>
            <a:endParaRPr lang="en-US" dirty="0"/>
          </a:p>
        </p:txBody>
      </p:sp>
      <p:pic>
        <p:nvPicPr>
          <p:cNvPr id="6" name="Picture 2" descr="C:\Users\newalld\AppData\Local\Microsoft\Windows\Temporary Internet Files\Content.Outlook\35Q9P7RI\Resized952017080995142351.jpg">
            <a:extLst>
              <a:ext uri="{FF2B5EF4-FFF2-40B4-BE49-F238E27FC236}">
                <a16:creationId xmlns:a16="http://schemas.microsoft.com/office/drawing/2014/main" id="{0D78E47B-C7AA-4433-B7F6-55270E97FFE4}"/>
              </a:ext>
            </a:extLst>
          </p:cNvPr>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610217" y="938764"/>
            <a:ext cx="3459894" cy="36020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newalld\AppData\Local\Microsoft\Windows\Temporary Internet Files\Content.Outlook\35Q9P7RI\Resized952017080995142202(0).jpg">
            <a:extLst>
              <a:ext uri="{FF2B5EF4-FFF2-40B4-BE49-F238E27FC236}">
                <a16:creationId xmlns:a16="http://schemas.microsoft.com/office/drawing/2014/main" id="{D84BF55A-E121-43A7-920C-A3005E7CA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938764"/>
            <a:ext cx="4001393" cy="3599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67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26E2B3-5D6F-47A9-8CF7-DF9C4F3BC45E}"/>
              </a:ext>
            </a:extLst>
          </p:cNvPr>
          <p:cNvSpPr>
            <a:spLocks noGrp="1"/>
          </p:cNvSpPr>
          <p:nvPr>
            <p:ph sz="half" idx="1"/>
          </p:nvPr>
        </p:nvSpPr>
        <p:spPr>
          <a:xfrm>
            <a:off x="400496" y="999056"/>
            <a:ext cx="4038600" cy="3394472"/>
          </a:xfrm>
        </p:spPr>
        <p:txBody>
          <a:bodyPr>
            <a:normAutofit/>
          </a:bodyPr>
          <a:lstStyle/>
          <a:p>
            <a:pPr marL="457200" lvl="0" indent="-457200">
              <a:lnSpc>
                <a:spcPct val="90000"/>
              </a:lnSpc>
              <a:buClr>
                <a:schemeClr val="tx2"/>
              </a:buClr>
              <a:buFont typeface="Arial" panose="020B0604020202020204" pitchFamily="34" charset="0"/>
              <a:buChar char="•"/>
            </a:pPr>
            <a:endParaRPr lang="en-US" sz="1700"/>
          </a:p>
          <a:p>
            <a:pPr marL="457200" lvl="0" indent="-457200">
              <a:lnSpc>
                <a:spcPct val="90000"/>
              </a:lnSpc>
              <a:buClr>
                <a:schemeClr val="tx2"/>
              </a:buClr>
              <a:buFont typeface="Arial" panose="020B0604020202020204" pitchFamily="34" charset="0"/>
              <a:buChar char="•"/>
            </a:pPr>
            <a:r>
              <a:rPr lang="en-US" sz="1700"/>
              <a:t>Please read the Nerve Block Catheter/Home Pump Patient Education Guide</a:t>
            </a:r>
          </a:p>
          <a:p>
            <a:pPr marL="457200" lvl="0" indent="-457200">
              <a:lnSpc>
                <a:spcPct val="90000"/>
              </a:lnSpc>
              <a:buClr>
                <a:schemeClr val="tx2"/>
              </a:buClr>
              <a:buFont typeface="Arial" panose="020B0604020202020204" pitchFamily="34" charset="0"/>
              <a:buChar char="•"/>
            </a:pPr>
            <a:r>
              <a:rPr lang="en-US" sz="1700"/>
              <a:t>Watch the Nerve Block Patient Education Video on the website   trinityhealthmichigan.org/ortho-help</a:t>
            </a:r>
          </a:p>
          <a:p>
            <a:pPr marL="457200" lvl="0" indent="-457200">
              <a:lnSpc>
                <a:spcPct val="90000"/>
              </a:lnSpc>
              <a:buClr>
                <a:schemeClr val="tx2"/>
              </a:buClr>
              <a:buFont typeface="Arial" panose="020B0604020202020204" pitchFamily="34" charset="0"/>
              <a:buChar char="•"/>
            </a:pPr>
            <a:r>
              <a:rPr lang="en-US" sz="1700"/>
              <a:t>Once you are home, a 24-hour patient hotline is available to contact for any questions or concerns. </a:t>
            </a:r>
          </a:p>
          <a:p>
            <a:pPr>
              <a:lnSpc>
                <a:spcPct val="90000"/>
              </a:lnSpc>
            </a:pPr>
            <a:endParaRPr lang="en-US" sz="1700"/>
          </a:p>
        </p:txBody>
      </p:sp>
      <p:pic>
        <p:nvPicPr>
          <p:cNvPr id="8" name="Picture 7">
            <a:extLst>
              <a:ext uri="{FF2B5EF4-FFF2-40B4-BE49-F238E27FC236}">
                <a16:creationId xmlns:a16="http://schemas.microsoft.com/office/drawing/2014/main" id="{24ABCDFD-EF74-F610-2628-2F97FA065701}"/>
              </a:ext>
            </a:extLst>
          </p:cNvPr>
          <p:cNvPicPr>
            <a:picLocks noChangeAspect="1"/>
          </p:cNvPicPr>
          <p:nvPr/>
        </p:nvPicPr>
        <p:blipFill>
          <a:blip r:embed="rId2"/>
          <a:stretch>
            <a:fillRect/>
          </a:stretch>
        </p:blipFill>
        <p:spPr>
          <a:xfrm>
            <a:off x="5186050" y="393793"/>
            <a:ext cx="3157016" cy="4198229"/>
          </a:xfrm>
          <a:prstGeom prst="rect">
            <a:avLst/>
          </a:prstGeom>
          <a:noFill/>
        </p:spPr>
      </p:pic>
      <p:sp>
        <p:nvSpPr>
          <p:cNvPr id="4" name="Footer Placeholder 3">
            <a:extLst>
              <a:ext uri="{FF2B5EF4-FFF2-40B4-BE49-F238E27FC236}">
                <a16:creationId xmlns:a16="http://schemas.microsoft.com/office/drawing/2014/main" id="{39A7CEBD-979A-4B9F-9B0D-AC3E7600FE2E}"/>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B7E674DB-ACBE-4AD6-8FF0-678149AAEE97}"/>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22</a:t>
            </a:fld>
            <a:endParaRPr lang="en-US"/>
          </a:p>
        </p:txBody>
      </p:sp>
      <p:sp>
        <p:nvSpPr>
          <p:cNvPr id="3" name="Title 2">
            <a:extLst>
              <a:ext uri="{FF2B5EF4-FFF2-40B4-BE49-F238E27FC236}">
                <a16:creationId xmlns:a16="http://schemas.microsoft.com/office/drawing/2014/main" id="{72CA8EB3-CDE2-45E0-8120-63330F36DC00}"/>
              </a:ext>
            </a:extLst>
          </p:cNvPr>
          <p:cNvSpPr>
            <a:spLocks noGrp="1"/>
          </p:cNvSpPr>
          <p:nvPr>
            <p:ph type="title"/>
          </p:nvPr>
        </p:nvSpPr>
        <p:spPr>
          <a:xfrm>
            <a:off x="393408" y="345640"/>
            <a:ext cx="8229600" cy="498656"/>
          </a:xfrm>
        </p:spPr>
        <p:txBody>
          <a:bodyPr anchor="ctr">
            <a:normAutofit/>
          </a:bodyPr>
          <a:lstStyle/>
          <a:p>
            <a:r>
              <a:rPr lang="en-US" dirty="0"/>
              <a:t>Nerve Block Education</a:t>
            </a:r>
          </a:p>
        </p:txBody>
      </p:sp>
    </p:spTree>
    <p:extLst>
      <p:ext uri="{BB962C8B-B14F-4D97-AF65-F5344CB8AC3E}">
        <p14:creationId xmlns:p14="http://schemas.microsoft.com/office/powerpoint/2010/main" val="3386601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E272-CE76-473E-98F5-9FDD3E1BA9E1}"/>
              </a:ext>
            </a:extLst>
          </p:cNvPr>
          <p:cNvSpPr>
            <a:spLocks noGrp="1"/>
          </p:cNvSpPr>
          <p:nvPr>
            <p:ph type="title"/>
          </p:nvPr>
        </p:nvSpPr>
        <p:spPr>
          <a:xfrm>
            <a:off x="731677" y="852333"/>
            <a:ext cx="6320558" cy="3365921"/>
          </a:xfrm>
        </p:spPr>
        <p:txBody>
          <a:bodyPr/>
          <a:lstStyle/>
          <a:p>
            <a:r>
              <a:rPr lang="en-US" dirty="0"/>
              <a:t>Surgery and Postoperative Recovery</a:t>
            </a:r>
          </a:p>
        </p:txBody>
      </p:sp>
      <p:sp>
        <p:nvSpPr>
          <p:cNvPr id="3" name="Footer Placeholder 2">
            <a:extLst>
              <a:ext uri="{FF2B5EF4-FFF2-40B4-BE49-F238E27FC236}">
                <a16:creationId xmlns:a16="http://schemas.microsoft.com/office/drawing/2014/main" id="{AA2949F2-F2D1-4199-BFF7-91EC08545020}"/>
              </a:ext>
            </a:extLst>
          </p:cNvPr>
          <p:cNvSpPr>
            <a:spLocks noGrp="1"/>
          </p:cNvSpPr>
          <p:nvPr>
            <p:ph type="ftr" sz="quarter" idx="3"/>
          </p:nvPr>
        </p:nvSpPr>
        <p:spPr/>
        <p:txBody>
          <a:bodyPr/>
          <a:lstStyle/>
          <a:p>
            <a:r>
              <a:rPr lang="en-US"/>
              <a:t>©2022 Trinity Health, All Rights Reserved</a:t>
            </a:r>
            <a:endParaRPr lang="en-US" dirty="0"/>
          </a:p>
        </p:txBody>
      </p:sp>
      <p:sp>
        <p:nvSpPr>
          <p:cNvPr id="4" name="Slide Number Placeholder 3">
            <a:extLst>
              <a:ext uri="{FF2B5EF4-FFF2-40B4-BE49-F238E27FC236}">
                <a16:creationId xmlns:a16="http://schemas.microsoft.com/office/drawing/2014/main" id="{F696DBA0-9070-4A02-AB34-BF7125119A2B}"/>
              </a:ext>
            </a:extLst>
          </p:cNvPr>
          <p:cNvSpPr>
            <a:spLocks noGrp="1"/>
          </p:cNvSpPr>
          <p:nvPr>
            <p:ph type="sldNum" sz="quarter" idx="4"/>
          </p:nvPr>
        </p:nvSpPr>
        <p:spPr/>
        <p:txBody>
          <a:bodyPr/>
          <a:lstStyle/>
          <a:p>
            <a:fld id="{489F9553-C816-6842-8939-EE75ECF7EB2B}" type="slidenum">
              <a:rPr lang="en-US" smtClean="0"/>
              <a:pPr/>
              <a:t>23</a:t>
            </a:fld>
            <a:endParaRPr lang="en-US" dirty="0"/>
          </a:p>
        </p:txBody>
      </p:sp>
    </p:spTree>
    <p:extLst>
      <p:ext uri="{BB962C8B-B14F-4D97-AF65-F5344CB8AC3E}">
        <p14:creationId xmlns:p14="http://schemas.microsoft.com/office/powerpoint/2010/main" val="4231841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AEC0D5-CCC4-45EE-A01F-4A8C09DEC670}"/>
              </a:ext>
            </a:extLst>
          </p:cNvPr>
          <p:cNvSpPr>
            <a:spLocks noGrp="1"/>
          </p:cNvSpPr>
          <p:nvPr>
            <p:ph sz="quarter" idx="12"/>
          </p:nvPr>
        </p:nvSpPr>
        <p:spPr/>
        <p:txBody>
          <a:bodyPr>
            <a:normAutofit/>
          </a:bodyPr>
          <a:lstStyle/>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a:t>Meet </a:t>
            </a:r>
            <a:r>
              <a:rPr lang="en-US" sz="2400" dirty="0"/>
              <a:t>anesthesiologist to discuss options for </a:t>
            </a:r>
            <a:r>
              <a:rPr lang="en-US" sz="2400"/>
              <a:t>anesthesia </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Surgery will take between 1-3 hours and the patient will remain in the recovery room for 1-2 hours so from the beginning of the surgery to arriving on the unit may be up to 4 hours </a:t>
            </a:r>
          </a:p>
          <a:p>
            <a:endParaRPr lang="en-US" dirty="0"/>
          </a:p>
        </p:txBody>
      </p:sp>
      <p:sp>
        <p:nvSpPr>
          <p:cNvPr id="3" name="Title 2">
            <a:extLst>
              <a:ext uri="{FF2B5EF4-FFF2-40B4-BE49-F238E27FC236}">
                <a16:creationId xmlns:a16="http://schemas.microsoft.com/office/drawing/2014/main" id="{30E4E1A1-5BE6-468E-963B-1B5CCB95F265}"/>
              </a:ext>
            </a:extLst>
          </p:cNvPr>
          <p:cNvSpPr>
            <a:spLocks noGrp="1"/>
          </p:cNvSpPr>
          <p:nvPr>
            <p:ph type="title"/>
          </p:nvPr>
        </p:nvSpPr>
        <p:spPr/>
        <p:txBody>
          <a:bodyPr/>
          <a:lstStyle/>
          <a:p>
            <a:r>
              <a:rPr lang="en-US" dirty="0"/>
              <a:t>Day of Surgery</a:t>
            </a:r>
          </a:p>
        </p:txBody>
      </p:sp>
      <p:sp>
        <p:nvSpPr>
          <p:cNvPr id="4" name="Footer Placeholder 3">
            <a:extLst>
              <a:ext uri="{FF2B5EF4-FFF2-40B4-BE49-F238E27FC236}">
                <a16:creationId xmlns:a16="http://schemas.microsoft.com/office/drawing/2014/main" id="{D541B272-CDCB-49F5-A61F-8162E42537EC}"/>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108A01E2-6797-4EAA-83EF-0ACA2639FB7E}"/>
              </a:ext>
            </a:extLst>
          </p:cNvPr>
          <p:cNvSpPr>
            <a:spLocks noGrp="1"/>
          </p:cNvSpPr>
          <p:nvPr>
            <p:ph type="sldNum" sz="quarter" idx="4"/>
          </p:nvPr>
        </p:nvSpPr>
        <p:spPr/>
        <p:txBody>
          <a:bodyPr/>
          <a:lstStyle/>
          <a:p>
            <a:fld id="{489F9553-C816-6842-8939-EE75ECF7EB2B}" type="slidenum">
              <a:rPr lang="en-US" smtClean="0"/>
              <a:pPr/>
              <a:t>24</a:t>
            </a:fld>
            <a:endParaRPr lang="en-US" dirty="0"/>
          </a:p>
        </p:txBody>
      </p:sp>
    </p:spTree>
    <p:extLst>
      <p:ext uri="{BB962C8B-B14F-4D97-AF65-F5344CB8AC3E}">
        <p14:creationId xmlns:p14="http://schemas.microsoft.com/office/powerpoint/2010/main" val="3541392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0F36CD-DFD2-4C3F-8B31-789A972DE7E8}"/>
              </a:ext>
            </a:extLst>
          </p:cNvPr>
          <p:cNvSpPr>
            <a:spLocks noGrp="1"/>
          </p:cNvSpPr>
          <p:nvPr>
            <p:ph sz="quarter" idx="12"/>
          </p:nvPr>
        </p:nvSpPr>
        <p:spPr/>
        <p:txBody>
          <a:bodyPr>
            <a:normAutofit fontScale="92500"/>
          </a:bodyPr>
          <a:lstStyle/>
          <a:p>
            <a:pPr marL="457200" indent="-457200">
              <a:buClr>
                <a:schemeClr val="tx2"/>
              </a:buClr>
              <a:buFont typeface="Arial" panose="020B0604020202020204" pitchFamily="34" charset="0"/>
              <a:buChar char="•"/>
            </a:pPr>
            <a:r>
              <a:rPr lang="en-US" sz="2400" dirty="0"/>
              <a:t>You will wake up after your surgery in the recovery room.</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Your nurse will ask how your pain is on the pain scale of 0-10, 0 no pain, 10 worst pain imagined</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When you wake up you may have a urinary catheter to drain urine, a dressing over your incision, sequential compression devices (SCD’s) on your legs, nerve block pump, oxygen in your nose and IV fluids connected to an IV in your arm        </a:t>
            </a:r>
          </a:p>
          <a:p>
            <a:endParaRPr lang="en-US" dirty="0"/>
          </a:p>
        </p:txBody>
      </p:sp>
      <p:sp>
        <p:nvSpPr>
          <p:cNvPr id="3" name="Title 2">
            <a:extLst>
              <a:ext uri="{FF2B5EF4-FFF2-40B4-BE49-F238E27FC236}">
                <a16:creationId xmlns:a16="http://schemas.microsoft.com/office/drawing/2014/main" id="{226584E1-A645-4C2A-ABE4-DA755872F15A}"/>
              </a:ext>
            </a:extLst>
          </p:cNvPr>
          <p:cNvSpPr>
            <a:spLocks noGrp="1"/>
          </p:cNvSpPr>
          <p:nvPr>
            <p:ph type="title"/>
          </p:nvPr>
        </p:nvSpPr>
        <p:spPr/>
        <p:txBody>
          <a:bodyPr/>
          <a:lstStyle/>
          <a:p>
            <a:r>
              <a:rPr lang="en-US" dirty="0"/>
              <a:t>Recovery Room</a:t>
            </a:r>
          </a:p>
        </p:txBody>
      </p:sp>
      <p:sp>
        <p:nvSpPr>
          <p:cNvPr id="4" name="Footer Placeholder 3">
            <a:extLst>
              <a:ext uri="{FF2B5EF4-FFF2-40B4-BE49-F238E27FC236}">
                <a16:creationId xmlns:a16="http://schemas.microsoft.com/office/drawing/2014/main" id="{AB878110-288E-46BF-8D62-E51E20E63B61}"/>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0453012-49CA-44F4-92D4-1AB158E17BCD}"/>
              </a:ext>
            </a:extLst>
          </p:cNvPr>
          <p:cNvSpPr>
            <a:spLocks noGrp="1"/>
          </p:cNvSpPr>
          <p:nvPr>
            <p:ph type="sldNum" sz="quarter" idx="4"/>
          </p:nvPr>
        </p:nvSpPr>
        <p:spPr/>
        <p:txBody>
          <a:bodyPr/>
          <a:lstStyle/>
          <a:p>
            <a:fld id="{489F9553-C816-6842-8939-EE75ECF7EB2B}" type="slidenum">
              <a:rPr lang="en-US" smtClean="0"/>
              <a:pPr/>
              <a:t>25</a:t>
            </a:fld>
            <a:endParaRPr lang="en-US" dirty="0"/>
          </a:p>
        </p:txBody>
      </p:sp>
    </p:spTree>
    <p:extLst>
      <p:ext uri="{BB962C8B-B14F-4D97-AF65-F5344CB8AC3E}">
        <p14:creationId xmlns:p14="http://schemas.microsoft.com/office/powerpoint/2010/main" val="2994217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7D965A-5963-4E4F-8CFB-3217B8CA13EE}"/>
              </a:ext>
            </a:extLst>
          </p:cNvPr>
          <p:cNvSpPr>
            <a:spLocks noGrp="1"/>
          </p:cNvSpPr>
          <p:nvPr>
            <p:ph sz="quarter" idx="12"/>
          </p:nvPr>
        </p:nvSpPr>
        <p:spPr>
          <a:xfrm>
            <a:off x="393408" y="999054"/>
            <a:ext cx="5104945" cy="3601521"/>
          </a:xfrm>
        </p:spPr>
        <p:txBody>
          <a:bodyPr>
            <a:normAutofit fontScale="92500"/>
          </a:bodyPr>
          <a:lstStyle/>
          <a:p>
            <a:r>
              <a:rPr lang="en-US" sz="2400" dirty="0"/>
              <a:t>A Sequential Compression Device (SCD) is equipment that can assist in prevention of deep vein thrombosis (DVT). It improves blood flow in the legs. SCD’s are shaped like “sleeves” that wrap around the legs and inflate with air one at a time. This imitates walking and helps prevent blood clots. You should wear your SCD’s any time you are in bed or sitting in a chair. </a:t>
            </a:r>
          </a:p>
          <a:p>
            <a:endParaRPr lang="en-US" dirty="0"/>
          </a:p>
        </p:txBody>
      </p:sp>
      <p:sp>
        <p:nvSpPr>
          <p:cNvPr id="3" name="Title 2">
            <a:extLst>
              <a:ext uri="{FF2B5EF4-FFF2-40B4-BE49-F238E27FC236}">
                <a16:creationId xmlns:a16="http://schemas.microsoft.com/office/drawing/2014/main" id="{9B1DA54C-0E37-4C9F-B06D-47A7EAFE95FC}"/>
              </a:ext>
            </a:extLst>
          </p:cNvPr>
          <p:cNvSpPr>
            <a:spLocks noGrp="1"/>
          </p:cNvSpPr>
          <p:nvPr>
            <p:ph type="title"/>
          </p:nvPr>
        </p:nvSpPr>
        <p:spPr/>
        <p:txBody>
          <a:bodyPr/>
          <a:lstStyle/>
          <a:p>
            <a:r>
              <a:rPr lang="en-US" sz="2800" dirty="0"/>
              <a:t>Sequential Compression Devices (SCD’s)</a:t>
            </a:r>
            <a:endParaRPr lang="en-US" dirty="0"/>
          </a:p>
        </p:txBody>
      </p:sp>
      <p:sp>
        <p:nvSpPr>
          <p:cNvPr id="4" name="Footer Placeholder 3">
            <a:extLst>
              <a:ext uri="{FF2B5EF4-FFF2-40B4-BE49-F238E27FC236}">
                <a16:creationId xmlns:a16="http://schemas.microsoft.com/office/drawing/2014/main" id="{B60A869E-62FD-4E2C-AA29-6FD3F8CFAF39}"/>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F1482326-799B-4C65-9988-D9CE1B4CC43A}"/>
              </a:ext>
            </a:extLst>
          </p:cNvPr>
          <p:cNvSpPr>
            <a:spLocks noGrp="1"/>
          </p:cNvSpPr>
          <p:nvPr>
            <p:ph type="sldNum" sz="quarter" idx="4"/>
          </p:nvPr>
        </p:nvSpPr>
        <p:spPr/>
        <p:txBody>
          <a:bodyPr/>
          <a:lstStyle/>
          <a:p>
            <a:fld id="{489F9553-C816-6842-8939-EE75ECF7EB2B}" type="slidenum">
              <a:rPr lang="en-US" smtClean="0"/>
              <a:pPr/>
              <a:t>26</a:t>
            </a:fld>
            <a:endParaRPr lang="en-US" dirty="0"/>
          </a:p>
        </p:txBody>
      </p:sp>
      <p:pic>
        <p:nvPicPr>
          <p:cNvPr id="6" name="Picture 5">
            <a:extLst>
              <a:ext uri="{FF2B5EF4-FFF2-40B4-BE49-F238E27FC236}">
                <a16:creationId xmlns:a16="http://schemas.microsoft.com/office/drawing/2014/main" id="{603932A5-DCC7-4B5F-88C5-7BBF0BA052CF}"/>
              </a:ext>
            </a:extLst>
          </p:cNvPr>
          <p:cNvPicPr>
            <a:picLocks noChangeAspect="1"/>
          </p:cNvPicPr>
          <p:nvPr/>
        </p:nvPicPr>
        <p:blipFill>
          <a:blip r:embed="rId2"/>
          <a:stretch>
            <a:fillRect/>
          </a:stretch>
        </p:blipFill>
        <p:spPr>
          <a:xfrm>
            <a:off x="5498352" y="962153"/>
            <a:ext cx="3535781" cy="3255546"/>
          </a:xfrm>
          <a:prstGeom prst="rect">
            <a:avLst/>
          </a:prstGeom>
        </p:spPr>
      </p:pic>
    </p:spTree>
    <p:extLst>
      <p:ext uri="{BB962C8B-B14F-4D97-AF65-F5344CB8AC3E}">
        <p14:creationId xmlns:p14="http://schemas.microsoft.com/office/powerpoint/2010/main" val="1352694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0900AA-FC00-49F9-B7E0-BB96CC739BE1}"/>
              </a:ext>
            </a:extLst>
          </p:cNvPr>
          <p:cNvSpPr>
            <a:spLocks noGrp="1"/>
          </p:cNvSpPr>
          <p:nvPr>
            <p:ph sz="quarter" idx="12"/>
          </p:nvPr>
        </p:nvSpPr>
        <p:spPr>
          <a:xfrm>
            <a:off x="393408" y="2193365"/>
            <a:ext cx="4220427" cy="2407210"/>
          </a:xfrm>
        </p:spPr>
        <p:txBody>
          <a:bodyPr/>
          <a:lstStyle/>
          <a:p>
            <a:pPr marL="342900" indent="-342900">
              <a:buFont typeface="Arial" panose="020B0604020202020204" pitchFamily="34" charset="0"/>
              <a:buChar char="•"/>
            </a:pPr>
            <a:r>
              <a:rPr lang="en-US" sz="1600" dirty="0"/>
              <a:t>Sit in an upright position</a:t>
            </a:r>
          </a:p>
          <a:p>
            <a:pPr marL="342900" indent="-342900">
              <a:buFont typeface="Arial" panose="020B0604020202020204" pitchFamily="34" charset="0"/>
              <a:buChar char="•"/>
            </a:pPr>
            <a:r>
              <a:rPr lang="en-US" sz="1600" dirty="0"/>
              <a:t>Inhale slowly and deeply to raise the indicator </a:t>
            </a:r>
          </a:p>
          <a:p>
            <a:pPr marL="342900" indent="-342900">
              <a:buFont typeface="Arial" panose="020B0604020202020204" pitchFamily="34" charset="0"/>
              <a:buChar char="•"/>
            </a:pPr>
            <a:r>
              <a:rPr lang="en-US" sz="1600" dirty="0"/>
              <a:t>When you can’t breathe in any longer take out mouthpiece and hold breath for 3-5 seconds</a:t>
            </a:r>
          </a:p>
          <a:p>
            <a:pPr marL="342900" indent="-342900">
              <a:buFont typeface="Arial" panose="020B0604020202020204" pitchFamily="34" charset="0"/>
              <a:buChar char="•"/>
            </a:pPr>
            <a:r>
              <a:rPr lang="en-US" sz="1600" dirty="0"/>
              <a:t>Exhale and repeat 10 times an hour</a:t>
            </a:r>
          </a:p>
          <a:p>
            <a:endParaRPr lang="en-US" dirty="0"/>
          </a:p>
        </p:txBody>
      </p:sp>
      <p:sp>
        <p:nvSpPr>
          <p:cNvPr id="3" name="Title 2">
            <a:extLst>
              <a:ext uri="{FF2B5EF4-FFF2-40B4-BE49-F238E27FC236}">
                <a16:creationId xmlns:a16="http://schemas.microsoft.com/office/drawing/2014/main" id="{3B38A91F-AED8-47F9-87F7-A056164B9670}"/>
              </a:ext>
            </a:extLst>
          </p:cNvPr>
          <p:cNvSpPr>
            <a:spLocks noGrp="1"/>
          </p:cNvSpPr>
          <p:nvPr>
            <p:ph type="title"/>
          </p:nvPr>
        </p:nvSpPr>
        <p:spPr>
          <a:xfrm>
            <a:off x="393408" y="345640"/>
            <a:ext cx="8229600" cy="1190313"/>
          </a:xfrm>
        </p:spPr>
        <p:txBody>
          <a:bodyPr/>
          <a:lstStyle/>
          <a:p>
            <a:pPr algn="ctr"/>
            <a:r>
              <a:rPr lang="en-US" dirty="0"/>
              <a:t>Incentive Spirometer</a:t>
            </a:r>
            <a:br>
              <a:rPr lang="en-US" dirty="0"/>
            </a:br>
            <a:r>
              <a:rPr lang="en-US" sz="2000" dirty="0"/>
              <a:t>Use your incentive spirometer throughout your hospital stay.  Please take it home with you after discharge and continue to use it for 2 weeks.</a:t>
            </a:r>
          </a:p>
        </p:txBody>
      </p:sp>
      <p:sp>
        <p:nvSpPr>
          <p:cNvPr id="4" name="Footer Placeholder 3">
            <a:extLst>
              <a:ext uri="{FF2B5EF4-FFF2-40B4-BE49-F238E27FC236}">
                <a16:creationId xmlns:a16="http://schemas.microsoft.com/office/drawing/2014/main" id="{E9830BB3-5481-4A38-B34E-35BEBD1D2BCB}"/>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A593E03-D09D-483F-A773-17032947A369}"/>
              </a:ext>
            </a:extLst>
          </p:cNvPr>
          <p:cNvSpPr>
            <a:spLocks noGrp="1"/>
          </p:cNvSpPr>
          <p:nvPr>
            <p:ph type="sldNum" sz="quarter" idx="4"/>
          </p:nvPr>
        </p:nvSpPr>
        <p:spPr/>
        <p:txBody>
          <a:bodyPr/>
          <a:lstStyle/>
          <a:p>
            <a:fld id="{489F9553-C816-6842-8939-EE75ECF7EB2B}" type="slidenum">
              <a:rPr lang="en-US" smtClean="0"/>
              <a:pPr/>
              <a:t>27</a:t>
            </a:fld>
            <a:endParaRPr lang="en-US" dirty="0"/>
          </a:p>
        </p:txBody>
      </p:sp>
      <p:pic>
        <p:nvPicPr>
          <p:cNvPr id="6" name="Picture 3">
            <a:extLst>
              <a:ext uri="{FF2B5EF4-FFF2-40B4-BE49-F238E27FC236}">
                <a16:creationId xmlns:a16="http://schemas.microsoft.com/office/drawing/2014/main" id="{9B737757-D68C-49F6-94C1-0967D62C5E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8988" y="1585994"/>
            <a:ext cx="3324469" cy="3211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10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28BFF-F920-4971-939F-5710DF3B0B6D}"/>
              </a:ext>
            </a:extLst>
          </p:cNvPr>
          <p:cNvSpPr>
            <a:spLocks noGrp="1"/>
          </p:cNvSpPr>
          <p:nvPr>
            <p:ph sz="quarter" idx="12"/>
          </p:nvPr>
        </p:nvSpPr>
        <p:spPr/>
        <p:txBody>
          <a:bodyPr>
            <a:normAutofit fontScale="70000" lnSpcReduction="20000"/>
          </a:bodyPr>
          <a:lstStyle/>
          <a:p>
            <a:pPr marL="457200" indent="-457200">
              <a:buClr>
                <a:schemeClr val="tx2"/>
              </a:buClr>
              <a:buFont typeface="Arial" panose="020B0604020202020204" pitchFamily="34" charset="0"/>
              <a:buChar char="•"/>
            </a:pPr>
            <a:r>
              <a:rPr lang="en-US" sz="2600" dirty="0"/>
              <a:t>It is a good idea to have a family member or friend stay with you in case you need any help the first day or two.</a:t>
            </a:r>
          </a:p>
          <a:p>
            <a:pPr marL="457200" indent="-457200">
              <a:buClr>
                <a:schemeClr val="tx2"/>
              </a:buClr>
              <a:buFont typeface="Arial" panose="020B0604020202020204" pitchFamily="34" charset="0"/>
              <a:buChar char="•"/>
            </a:pPr>
            <a:r>
              <a:rPr lang="en-US" sz="2600" dirty="0"/>
              <a:t>If your surgeon ordered a sling for home use, wear as directed.</a:t>
            </a:r>
          </a:p>
          <a:p>
            <a:pPr marL="457200" indent="-457200">
              <a:buClr>
                <a:schemeClr val="tx2"/>
              </a:buClr>
              <a:buFont typeface="Arial" panose="020B0604020202020204" pitchFamily="34" charset="0"/>
              <a:buChar char="•"/>
            </a:pPr>
            <a:r>
              <a:rPr lang="en-US" sz="2600" dirty="0">
                <a:solidFill>
                  <a:srgbClr val="7030A0"/>
                </a:solidFill>
              </a:rPr>
              <a:t>Washing/Dressing </a:t>
            </a:r>
            <a:r>
              <a:rPr lang="en-US" sz="2600" dirty="0"/>
              <a:t>– You can take your sling off to wash. You may shower after removal of the nerve block pump.  Wear easy to put on clothes (clothes that open in the front) -dress your operated arm first.</a:t>
            </a:r>
          </a:p>
          <a:p>
            <a:pPr marL="457200" indent="-457200">
              <a:buClr>
                <a:schemeClr val="tx2"/>
              </a:buClr>
              <a:buFont typeface="Arial" panose="020B0604020202020204" pitchFamily="34" charset="0"/>
              <a:buChar char="•"/>
            </a:pPr>
            <a:r>
              <a:rPr lang="en-US" sz="2600" dirty="0">
                <a:solidFill>
                  <a:srgbClr val="7030A0"/>
                </a:solidFill>
              </a:rPr>
              <a:t>Grooming</a:t>
            </a:r>
            <a:r>
              <a:rPr lang="en-US" sz="2600" dirty="0"/>
              <a:t> – Before surgery, pay attention to your daily grooming habits. Keep in mind that you will not be able to use your operated arm for chores such as brushing your teeth, flossing or hair styling. A disposable electric toothbrush, pre-strung flossers and a low-maintenance haircut may help out</a:t>
            </a:r>
          </a:p>
          <a:p>
            <a:pPr marL="457200" indent="-457200">
              <a:buClr>
                <a:schemeClr val="tx2"/>
              </a:buClr>
              <a:buFont typeface="Arial" panose="020B0604020202020204" pitchFamily="34" charset="0"/>
              <a:buChar char="•"/>
            </a:pPr>
            <a:r>
              <a:rPr lang="en-US" sz="2600" dirty="0">
                <a:solidFill>
                  <a:srgbClr val="7030A0"/>
                </a:solidFill>
              </a:rPr>
              <a:t>Toileting </a:t>
            </a:r>
            <a:r>
              <a:rPr lang="en-US" sz="2600" dirty="0"/>
              <a:t>- you will need to use only your non-operated arm for wiping yourself after using the toilet. If your surgery is on the arm you are used to using, you will need to practice using your other hand before coming in for surgery.  </a:t>
            </a:r>
          </a:p>
          <a:p>
            <a:endParaRPr lang="en-US" dirty="0"/>
          </a:p>
        </p:txBody>
      </p:sp>
      <p:sp>
        <p:nvSpPr>
          <p:cNvPr id="3" name="Title 2">
            <a:extLst>
              <a:ext uri="{FF2B5EF4-FFF2-40B4-BE49-F238E27FC236}">
                <a16:creationId xmlns:a16="http://schemas.microsoft.com/office/drawing/2014/main" id="{9347DCE1-EEFF-49BF-ACA9-503169B395BF}"/>
              </a:ext>
            </a:extLst>
          </p:cNvPr>
          <p:cNvSpPr>
            <a:spLocks noGrp="1"/>
          </p:cNvSpPr>
          <p:nvPr>
            <p:ph type="title"/>
          </p:nvPr>
        </p:nvSpPr>
        <p:spPr/>
        <p:txBody>
          <a:bodyPr/>
          <a:lstStyle/>
          <a:p>
            <a:r>
              <a:rPr lang="en-US" dirty="0"/>
              <a:t>What to Expect After your Shoulder Replacement </a:t>
            </a:r>
          </a:p>
        </p:txBody>
      </p:sp>
      <p:sp>
        <p:nvSpPr>
          <p:cNvPr id="4" name="Footer Placeholder 3">
            <a:extLst>
              <a:ext uri="{FF2B5EF4-FFF2-40B4-BE49-F238E27FC236}">
                <a16:creationId xmlns:a16="http://schemas.microsoft.com/office/drawing/2014/main" id="{B055B837-C4DC-4246-B18F-CD0FE0D8AB3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91234D5-7DD3-461E-8010-7269A26A047E}"/>
              </a:ext>
            </a:extLst>
          </p:cNvPr>
          <p:cNvSpPr>
            <a:spLocks noGrp="1"/>
          </p:cNvSpPr>
          <p:nvPr>
            <p:ph type="sldNum" sz="quarter" idx="4"/>
          </p:nvPr>
        </p:nvSpPr>
        <p:spPr/>
        <p:txBody>
          <a:bodyPr/>
          <a:lstStyle/>
          <a:p>
            <a:fld id="{489F9553-C816-6842-8939-EE75ECF7EB2B}" type="slidenum">
              <a:rPr lang="en-US" smtClean="0"/>
              <a:pPr/>
              <a:t>28</a:t>
            </a:fld>
            <a:endParaRPr lang="en-US" dirty="0"/>
          </a:p>
        </p:txBody>
      </p:sp>
    </p:spTree>
    <p:extLst>
      <p:ext uri="{BB962C8B-B14F-4D97-AF65-F5344CB8AC3E}">
        <p14:creationId xmlns:p14="http://schemas.microsoft.com/office/powerpoint/2010/main" val="3713227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0BC25B-D25C-4C32-A34F-FC85BD557824}"/>
              </a:ext>
            </a:extLst>
          </p:cNvPr>
          <p:cNvSpPr>
            <a:spLocks noGrp="1"/>
          </p:cNvSpPr>
          <p:nvPr>
            <p:ph sz="quarter" idx="12"/>
          </p:nvPr>
        </p:nvSpPr>
        <p:spPr/>
        <p:txBody>
          <a:bodyPr>
            <a:normAutofit/>
          </a:bodyPr>
          <a:lstStyle/>
          <a:p>
            <a:pPr marL="457200" indent="-457200">
              <a:buClr>
                <a:schemeClr val="tx2"/>
              </a:buClr>
              <a:buFont typeface="Arial" panose="020B0604020202020204" pitchFamily="34" charset="0"/>
              <a:buChar char="•"/>
            </a:pPr>
            <a:r>
              <a:rPr lang="en-US" sz="2000" dirty="0">
                <a:solidFill>
                  <a:srgbClr val="7030A0"/>
                </a:solidFill>
              </a:rPr>
              <a:t>Household chores </a:t>
            </a:r>
            <a:r>
              <a:rPr lang="en-US" sz="2000" dirty="0"/>
              <a:t>– Avoid lifting anything heavier than a glass of water with your operated arm and nothing heavy with your non-operated arm. Housework will also need to go on hold until after your first post-op visit.  When climbing stairs, hold the railing with your non-operated arm.       </a:t>
            </a:r>
          </a:p>
          <a:p>
            <a:pPr marL="457200" indent="-457200">
              <a:buClr>
                <a:schemeClr val="tx2"/>
              </a:buClr>
              <a:buFont typeface="Arial" panose="020B0604020202020204" pitchFamily="34" charset="0"/>
              <a:buChar char="•"/>
            </a:pPr>
            <a:r>
              <a:rPr lang="en-US" sz="2000" dirty="0"/>
              <a:t>You may activate metal detectors in airports    </a:t>
            </a:r>
          </a:p>
          <a:p>
            <a:pPr marL="457200" indent="-457200">
              <a:buClr>
                <a:schemeClr val="tx2"/>
              </a:buClr>
              <a:buFont typeface="Arial" panose="020B0604020202020204" pitchFamily="34" charset="0"/>
              <a:buChar char="•"/>
            </a:pPr>
            <a:r>
              <a:rPr lang="en-US" sz="2000" dirty="0"/>
              <a:t>Limit your car rides to short trips.  Do not drive until your doctor authorizes</a:t>
            </a:r>
          </a:p>
          <a:p>
            <a:endParaRPr lang="en-US" dirty="0"/>
          </a:p>
        </p:txBody>
      </p:sp>
      <p:sp>
        <p:nvSpPr>
          <p:cNvPr id="3" name="Title 2">
            <a:extLst>
              <a:ext uri="{FF2B5EF4-FFF2-40B4-BE49-F238E27FC236}">
                <a16:creationId xmlns:a16="http://schemas.microsoft.com/office/drawing/2014/main" id="{F9F047F5-D715-4000-A3A0-999EF9F36AFE}"/>
              </a:ext>
            </a:extLst>
          </p:cNvPr>
          <p:cNvSpPr>
            <a:spLocks noGrp="1"/>
          </p:cNvSpPr>
          <p:nvPr>
            <p:ph type="title"/>
          </p:nvPr>
        </p:nvSpPr>
        <p:spPr/>
        <p:txBody>
          <a:bodyPr/>
          <a:lstStyle/>
          <a:p>
            <a:r>
              <a:rPr lang="en-US" dirty="0"/>
              <a:t>What to Expect After your Shoulder Replacement</a:t>
            </a:r>
          </a:p>
        </p:txBody>
      </p:sp>
      <p:sp>
        <p:nvSpPr>
          <p:cNvPr id="4" name="Footer Placeholder 3">
            <a:extLst>
              <a:ext uri="{FF2B5EF4-FFF2-40B4-BE49-F238E27FC236}">
                <a16:creationId xmlns:a16="http://schemas.microsoft.com/office/drawing/2014/main" id="{C7652E2B-7941-4738-98C7-221FDD8DEDA4}"/>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9ACE3D79-8256-4B08-9491-98758A682593}"/>
              </a:ext>
            </a:extLst>
          </p:cNvPr>
          <p:cNvSpPr>
            <a:spLocks noGrp="1"/>
          </p:cNvSpPr>
          <p:nvPr>
            <p:ph type="sldNum" sz="quarter" idx="4"/>
          </p:nvPr>
        </p:nvSpPr>
        <p:spPr/>
        <p:txBody>
          <a:bodyPr/>
          <a:lstStyle/>
          <a:p>
            <a:fld id="{489F9553-C816-6842-8939-EE75ECF7EB2B}" type="slidenum">
              <a:rPr lang="en-US" smtClean="0"/>
              <a:pPr/>
              <a:t>29</a:t>
            </a:fld>
            <a:endParaRPr lang="en-US" dirty="0"/>
          </a:p>
        </p:txBody>
      </p:sp>
    </p:spTree>
    <p:extLst>
      <p:ext uri="{BB962C8B-B14F-4D97-AF65-F5344CB8AC3E}">
        <p14:creationId xmlns:p14="http://schemas.microsoft.com/office/powerpoint/2010/main" val="262425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©2022 Trinity Health, All Rights Reserved</a:t>
            </a:r>
            <a:endParaRPr lang="en-US" dirty="0"/>
          </a:p>
        </p:txBody>
      </p:sp>
      <p:sp>
        <p:nvSpPr>
          <p:cNvPr id="4" name="Slide Number Placeholder 3"/>
          <p:cNvSpPr>
            <a:spLocks noGrp="1"/>
          </p:cNvSpPr>
          <p:nvPr>
            <p:ph type="sldNum" sz="quarter" idx="4"/>
          </p:nvPr>
        </p:nvSpPr>
        <p:spPr/>
        <p:txBody>
          <a:bodyPr/>
          <a:lstStyle/>
          <a:p>
            <a:fld id="{489F9553-C816-6842-8939-EE75ECF7EB2B}" type="slidenum">
              <a:rPr lang="en-US" smtClean="0"/>
              <a:pPr/>
              <a:t>3</a:t>
            </a:fld>
            <a:endParaRPr lang="en-US" dirty="0"/>
          </a:p>
        </p:txBody>
      </p:sp>
      <p:sp>
        <p:nvSpPr>
          <p:cNvPr id="6" name="Title 5"/>
          <p:cNvSpPr>
            <a:spLocks noGrp="1"/>
          </p:cNvSpPr>
          <p:nvPr>
            <p:ph type="title"/>
          </p:nvPr>
        </p:nvSpPr>
        <p:spPr>
          <a:xfrm>
            <a:off x="731677" y="852333"/>
            <a:ext cx="6183099" cy="3630019"/>
          </a:xfrm>
        </p:spPr>
        <p:txBody>
          <a:bodyPr/>
          <a:lstStyle/>
          <a:p>
            <a:pPr algn="ctr"/>
            <a:r>
              <a:rPr lang="en-US" sz="2400" b="1" dirty="0"/>
              <a:t>Class Objectives</a:t>
            </a:r>
            <a:br>
              <a:rPr lang="en-US" sz="3200" dirty="0"/>
            </a:br>
            <a:r>
              <a:rPr lang="en-US" sz="1600" b="1" dirty="0"/>
              <a:t>The purpose of this presentation is to: </a:t>
            </a:r>
            <a:br>
              <a:rPr lang="en-US" sz="1600" b="1" dirty="0"/>
            </a:br>
            <a:br>
              <a:rPr lang="en-US" sz="2800" dirty="0"/>
            </a:br>
            <a:r>
              <a:rPr lang="en-US" sz="1400" dirty="0"/>
              <a:t>Help you to feel more comfortable about your upcoming hospitalization</a:t>
            </a:r>
            <a:br>
              <a:rPr lang="en-US" sz="1400" dirty="0"/>
            </a:br>
            <a:r>
              <a:rPr lang="en-US" sz="1400" dirty="0"/>
              <a:t>To let you know what you can do to help in your own recovery</a:t>
            </a:r>
          </a:p>
        </p:txBody>
      </p:sp>
    </p:spTree>
    <p:extLst>
      <p:ext uri="{BB962C8B-B14F-4D97-AF65-F5344CB8AC3E}">
        <p14:creationId xmlns:p14="http://schemas.microsoft.com/office/powerpoint/2010/main" val="2134904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5791F7-533A-42DF-BEF0-D300977CF7B3}"/>
              </a:ext>
            </a:extLst>
          </p:cNvPr>
          <p:cNvSpPr>
            <a:spLocks noGrp="1"/>
          </p:cNvSpPr>
          <p:nvPr>
            <p:ph sz="quarter" idx="12"/>
          </p:nvPr>
        </p:nvSpPr>
        <p:spPr/>
        <p:txBody>
          <a:bodyPr>
            <a:normAutofit fontScale="85000" lnSpcReduction="20000"/>
          </a:bodyPr>
          <a:lstStyle/>
          <a:p>
            <a:pPr marL="457200" indent="-457200">
              <a:buClr>
                <a:schemeClr val="tx2"/>
              </a:buClr>
              <a:buFont typeface="Arial" panose="020B0604020202020204" pitchFamily="34" charset="0"/>
              <a:buChar char="•"/>
            </a:pPr>
            <a:r>
              <a:rPr lang="en-US" dirty="0"/>
              <a:t>Therapy will be prescribed per your surgeon’s recommendation-usually 2 weeks after surgery</a:t>
            </a:r>
          </a:p>
          <a:p>
            <a:pPr marL="457200" indent="-457200">
              <a:buClr>
                <a:schemeClr val="tx2"/>
              </a:buClr>
              <a:buFont typeface="Arial" panose="020B0604020202020204" pitchFamily="34" charset="0"/>
              <a:buChar char="•"/>
            </a:pPr>
            <a:r>
              <a:rPr lang="en-US" dirty="0">
                <a:solidFill>
                  <a:srgbClr val="7030A0"/>
                </a:solidFill>
              </a:rPr>
              <a:t>Avoid</a:t>
            </a:r>
            <a:r>
              <a:rPr lang="en-US" dirty="0"/>
              <a:t> reaching out to the side</a:t>
            </a:r>
          </a:p>
          <a:p>
            <a:pPr marL="457200" indent="-457200">
              <a:buClr>
                <a:schemeClr val="tx2"/>
              </a:buClr>
              <a:buFont typeface="Arial" panose="020B0604020202020204" pitchFamily="34" charset="0"/>
              <a:buChar char="•"/>
            </a:pPr>
            <a:r>
              <a:rPr lang="en-US" dirty="0">
                <a:solidFill>
                  <a:srgbClr val="7030A0"/>
                </a:solidFill>
              </a:rPr>
              <a:t>Avoid</a:t>
            </a:r>
            <a:r>
              <a:rPr lang="en-US" dirty="0"/>
              <a:t> turning the arm in or putting your hand across the body</a:t>
            </a:r>
          </a:p>
          <a:p>
            <a:pPr marL="457200" indent="-457200">
              <a:buClr>
                <a:schemeClr val="tx2"/>
              </a:buClr>
              <a:buFont typeface="Arial" panose="020B0604020202020204" pitchFamily="34" charset="0"/>
              <a:buChar char="•"/>
            </a:pPr>
            <a:r>
              <a:rPr lang="en-US" dirty="0">
                <a:solidFill>
                  <a:srgbClr val="7030A0"/>
                </a:solidFill>
              </a:rPr>
              <a:t>Avoid </a:t>
            </a:r>
            <a:r>
              <a:rPr lang="en-US" dirty="0"/>
              <a:t>placing your arm in any extreme position, such as straight out to the side or behind your body </a:t>
            </a:r>
          </a:p>
          <a:p>
            <a:pPr marL="457200" indent="-457200">
              <a:buClr>
                <a:schemeClr val="tx2"/>
              </a:buClr>
              <a:buFont typeface="Arial" panose="020B0604020202020204" pitchFamily="34" charset="0"/>
              <a:buChar char="•"/>
            </a:pPr>
            <a:r>
              <a:rPr lang="en-US" dirty="0">
                <a:solidFill>
                  <a:srgbClr val="7030A0"/>
                </a:solidFill>
              </a:rPr>
              <a:t>Do not </a:t>
            </a:r>
            <a:r>
              <a:rPr lang="en-US" dirty="0"/>
              <a:t>use the arm to push yourself up in bed or from a chair because this requires forceful contraction of muscles</a:t>
            </a:r>
          </a:p>
          <a:p>
            <a:pPr marL="457200" indent="-457200">
              <a:buClr>
                <a:schemeClr val="tx2"/>
              </a:buClr>
              <a:buFont typeface="Arial" panose="020B0604020202020204" pitchFamily="34" charset="0"/>
              <a:buChar char="•"/>
            </a:pPr>
            <a:r>
              <a:rPr lang="en-US" dirty="0">
                <a:solidFill>
                  <a:srgbClr val="7030A0"/>
                </a:solidFill>
              </a:rPr>
              <a:t>Do not </a:t>
            </a:r>
            <a:r>
              <a:rPr lang="en-US" dirty="0"/>
              <a:t>lift anything heavier than a glass of water, until allowed by your surgeon</a:t>
            </a:r>
          </a:p>
          <a:p>
            <a:pPr marL="457200" indent="-457200">
              <a:buClr>
                <a:schemeClr val="tx2"/>
              </a:buClr>
              <a:buFont typeface="Arial" panose="020B0604020202020204" pitchFamily="34" charset="0"/>
              <a:buChar char="•"/>
            </a:pPr>
            <a:r>
              <a:rPr lang="en-US" dirty="0"/>
              <a:t>Increase your walking every day.  It is important to get up every hour when you are awake to prevent blood clots.</a:t>
            </a:r>
          </a:p>
          <a:p>
            <a:endParaRPr lang="en-US" dirty="0"/>
          </a:p>
        </p:txBody>
      </p:sp>
      <p:sp>
        <p:nvSpPr>
          <p:cNvPr id="3" name="Title 2">
            <a:extLst>
              <a:ext uri="{FF2B5EF4-FFF2-40B4-BE49-F238E27FC236}">
                <a16:creationId xmlns:a16="http://schemas.microsoft.com/office/drawing/2014/main" id="{11A8190A-CFF9-48DE-9425-829926E842A9}"/>
              </a:ext>
            </a:extLst>
          </p:cNvPr>
          <p:cNvSpPr>
            <a:spLocks noGrp="1"/>
          </p:cNvSpPr>
          <p:nvPr>
            <p:ph type="title"/>
          </p:nvPr>
        </p:nvSpPr>
        <p:spPr/>
        <p:txBody>
          <a:bodyPr/>
          <a:lstStyle/>
          <a:p>
            <a:r>
              <a:rPr lang="en-US" dirty="0"/>
              <a:t>Mobility</a:t>
            </a:r>
          </a:p>
        </p:txBody>
      </p:sp>
      <p:sp>
        <p:nvSpPr>
          <p:cNvPr id="4" name="Footer Placeholder 3">
            <a:extLst>
              <a:ext uri="{FF2B5EF4-FFF2-40B4-BE49-F238E27FC236}">
                <a16:creationId xmlns:a16="http://schemas.microsoft.com/office/drawing/2014/main" id="{D8D96883-C939-4BA6-AABE-56B3D4B2373F}"/>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1F217AB9-EDAF-4F0F-9E08-FFA9A86BC820}"/>
              </a:ext>
            </a:extLst>
          </p:cNvPr>
          <p:cNvSpPr>
            <a:spLocks noGrp="1"/>
          </p:cNvSpPr>
          <p:nvPr>
            <p:ph type="sldNum" sz="quarter" idx="4"/>
          </p:nvPr>
        </p:nvSpPr>
        <p:spPr/>
        <p:txBody>
          <a:bodyPr/>
          <a:lstStyle/>
          <a:p>
            <a:fld id="{489F9553-C816-6842-8939-EE75ECF7EB2B}" type="slidenum">
              <a:rPr lang="en-US" smtClean="0"/>
              <a:pPr/>
              <a:t>30</a:t>
            </a:fld>
            <a:endParaRPr lang="en-US" dirty="0"/>
          </a:p>
        </p:txBody>
      </p:sp>
    </p:spTree>
    <p:extLst>
      <p:ext uri="{BB962C8B-B14F-4D97-AF65-F5344CB8AC3E}">
        <p14:creationId xmlns:p14="http://schemas.microsoft.com/office/powerpoint/2010/main" val="1661290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66C8A8-10C6-4F26-BFC1-5ED3955B463C}"/>
              </a:ext>
            </a:extLst>
          </p:cNvPr>
          <p:cNvSpPr>
            <a:spLocks noGrp="1"/>
          </p:cNvSpPr>
          <p:nvPr>
            <p:ph sz="quarter" idx="12"/>
          </p:nvPr>
        </p:nvSpPr>
        <p:spPr/>
        <p:txBody>
          <a:bodyPr/>
          <a:lstStyle/>
          <a:p>
            <a:pPr>
              <a:buClr>
                <a:schemeClr val="tx2"/>
              </a:buClr>
            </a:pPr>
            <a:r>
              <a:rPr lang="en-US" dirty="0"/>
              <a:t>Practice these daily tasks before your surgery without using the arm you will be having surgery on</a:t>
            </a:r>
          </a:p>
          <a:p>
            <a:pPr marL="457200" indent="-457200">
              <a:buClr>
                <a:schemeClr val="tx2"/>
              </a:buClr>
              <a:buFont typeface="Arial" panose="020B0604020202020204" pitchFamily="34" charset="0"/>
              <a:buChar char="•"/>
            </a:pPr>
            <a:r>
              <a:rPr lang="en-US" dirty="0"/>
              <a:t>Getting in and out of bed</a:t>
            </a:r>
          </a:p>
          <a:p>
            <a:pPr marL="457200" indent="-457200">
              <a:buClr>
                <a:schemeClr val="tx2"/>
              </a:buClr>
              <a:buFont typeface="Arial" panose="020B0604020202020204" pitchFamily="34" charset="0"/>
              <a:buChar char="•"/>
            </a:pPr>
            <a:r>
              <a:rPr lang="en-US" dirty="0"/>
              <a:t>Getting up and down from a chair</a:t>
            </a:r>
          </a:p>
          <a:p>
            <a:pPr marL="457200" indent="-457200">
              <a:buClr>
                <a:schemeClr val="tx2"/>
              </a:buClr>
              <a:buFont typeface="Arial" panose="020B0604020202020204" pitchFamily="34" charset="0"/>
              <a:buChar char="•"/>
            </a:pPr>
            <a:r>
              <a:rPr lang="en-US" dirty="0"/>
              <a:t>Getting dressed</a:t>
            </a:r>
          </a:p>
          <a:p>
            <a:pPr marL="457200" indent="-457200">
              <a:buClr>
                <a:schemeClr val="tx2"/>
              </a:buClr>
              <a:buFont typeface="Arial" panose="020B0604020202020204" pitchFamily="34" charset="0"/>
              <a:buChar char="•"/>
            </a:pPr>
            <a:r>
              <a:rPr lang="en-US" dirty="0"/>
              <a:t>Going to the bathroom</a:t>
            </a:r>
          </a:p>
          <a:p>
            <a:pPr marL="457200" indent="-457200">
              <a:buClr>
                <a:schemeClr val="tx2"/>
              </a:buClr>
              <a:buFont typeface="Arial" panose="020B0604020202020204" pitchFamily="34" charset="0"/>
              <a:buChar char="•"/>
            </a:pPr>
            <a:r>
              <a:rPr lang="en-US" dirty="0"/>
              <a:t>Bathing </a:t>
            </a:r>
          </a:p>
          <a:p>
            <a:endParaRPr lang="en-US" dirty="0"/>
          </a:p>
        </p:txBody>
      </p:sp>
      <p:sp>
        <p:nvSpPr>
          <p:cNvPr id="3" name="Title 2">
            <a:extLst>
              <a:ext uri="{FF2B5EF4-FFF2-40B4-BE49-F238E27FC236}">
                <a16:creationId xmlns:a16="http://schemas.microsoft.com/office/drawing/2014/main" id="{270E09C2-6B58-456C-9911-B3AF86D395C3}"/>
              </a:ext>
            </a:extLst>
          </p:cNvPr>
          <p:cNvSpPr>
            <a:spLocks noGrp="1"/>
          </p:cNvSpPr>
          <p:nvPr>
            <p:ph type="title"/>
          </p:nvPr>
        </p:nvSpPr>
        <p:spPr/>
        <p:txBody>
          <a:bodyPr/>
          <a:lstStyle/>
          <a:p>
            <a:r>
              <a:rPr lang="en-US" dirty="0"/>
              <a:t>Home Activity Preparation</a:t>
            </a:r>
          </a:p>
        </p:txBody>
      </p:sp>
      <p:sp>
        <p:nvSpPr>
          <p:cNvPr id="4" name="Footer Placeholder 3">
            <a:extLst>
              <a:ext uri="{FF2B5EF4-FFF2-40B4-BE49-F238E27FC236}">
                <a16:creationId xmlns:a16="http://schemas.microsoft.com/office/drawing/2014/main" id="{37FAB17E-9356-4698-8F1D-395259DEE441}"/>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A288F1A0-C522-4D02-92A5-8B4CFE30415A}"/>
              </a:ext>
            </a:extLst>
          </p:cNvPr>
          <p:cNvSpPr>
            <a:spLocks noGrp="1"/>
          </p:cNvSpPr>
          <p:nvPr>
            <p:ph type="sldNum" sz="quarter" idx="4"/>
          </p:nvPr>
        </p:nvSpPr>
        <p:spPr/>
        <p:txBody>
          <a:bodyPr/>
          <a:lstStyle/>
          <a:p>
            <a:fld id="{489F9553-C816-6842-8939-EE75ECF7EB2B}" type="slidenum">
              <a:rPr lang="en-US" smtClean="0"/>
              <a:pPr/>
              <a:t>31</a:t>
            </a:fld>
            <a:endParaRPr lang="en-US" dirty="0"/>
          </a:p>
        </p:txBody>
      </p:sp>
    </p:spTree>
    <p:extLst>
      <p:ext uri="{BB962C8B-B14F-4D97-AF65-F5344CB8AC3E}">
        <p14:creationId xmlns:p14="http://schemas.microsoft.com/office/powerpoint/2010/main" val="4077368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A7B3CA2-05D2-4BA4-BE72-F3CCB62D0123}"/>
              </a:ext>
            </a:extLst>
          </p:cNvPr>
          <p:cNvPicPr>
            <a:picLocks noGrp="1" noChangeAspect="1"/>
          </p:cNvPicPr>
          <p:nvPr>
            <p:ph sz="quarter" idx="12"/>
          </p:nvPr>
        </p:nvPicPr>
        <p:blipFill>
          <a:blip r:embed="rId2"/>
          <a:stretch>
            <a:fillRect/>
          </a:stretch>
        </p:blipFill>
        <p:spPr>
          <a:xfrm>
            <a:off x="958722" y="998538"/>
            <a:ext cx="7105905" cy="3602037"/>
          </a:xfrm>
        </p:spPr>
      </p:pic>
      <p:sp>
        <p:nvSpPr>
          <p:cNvPr id="3" name="Title 2">
            <a:extLst>
              <a:ext uri="{FF2B5EF4-FFF2-40B4-BE49-F238E27FC236}">
                <a16:creationId xmlns:a16="http://schemas.microsoft.com/office/drawing/2014/main" id="{55B13007-8675-4691-91EC-A7B093E46677}"/>
              </a:ext>
            </a:extLst>
          </p:cNvPr>
          <p:cNvSpPr>
            <a:spLocks noGrp="1"/>
          </p:cNvSpPr>
          <p:nvPr>
            <p:ph type="title"/>
          </p:nvPr>
        </p:nvSpPr>
        <p:spPr/>
        <p:txBody>
          <a:bodyPr/>
          <a:lstStyle/>
          <a:p>
            <a:r>
              <a:rPr lang="en-US" dirty="0"/>
              <a:t>Upper Body: Dressing Button-Up Shirt</a:t>
            </a:r>
          </a:p>
        </p:txBody>
      </p:sp>
      <p:sp>
        <p:nvSpPr>
          <p:cNvPr id="4" name="Footer Placeholder 3">
            <a:extLst>
              <a:ext uri="{FF2B5EF4-FFF2-40B4-BE49-F238E27FC236}">
                <a16:creationId xmlns:a16="http://schemas.microsoft.com/office/drawing/2014/main" id="{8DAFDA81-FF53-4E08-8320-E0636FE3ADFB}"/>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D6B1E3C3-1719-4B19-B19D-C61C4D53756A}"/>
              </a:ext>
            </a:extLst>
          </p:cNvPr>
          <p:cNvSpPr>
            <a:spLocks noGrp="1"/>
          </p:cNvSpPr>
          <p:nvPr>
            <p:ph type="sldNum" sz="quarter" idx="4"/>
          </p:nvPr>
        </p:nvSpPr>
        <p:spPr/>
        <p:txBody>
          <a:bodyPr/>
          <a:lstStyle/>
          <a:p>
            <a:fld id="{489F9553-C816-6842-8939-EE75ECF7EB2B}" type="slidenum">
              <a:rPr lang="en-US" smtClean="0"/>
              <a:pPr/>
              <a:t>32</a:t>
            </a:fld>
            <a:endParaRPr lang="en-US" dirty="0"/>
          </a:p>
        </p:txBody>
      </p:sp>
    </p:spTree>
    <p:extLst>
      <p:ext uri="{BB962C8B-B14F-4D97-AF65-F5344CB8AC3E}">
        <p14:creationId xmlns:p14="http://schemas.microsoft.com/office/powerpoint/2010/main" val="2779101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DAF78F0-2219-4B73-906C-7588596C0311}"/>
              </a:ext>
            </a:extLst>
          </p:cNvPr>
          <p:cNvPicPr>
            <a:picLocks noGrp="1" noChangeAspect="1"/>
          </p:cNvPicPr>
          <p:nvPr>
            <p:ph sz="quarter" idx="12"/>
          </p:nvPr>
        </p:nvPicPr>
        <p:blipFill>
          <a:blip r:embed="rId2"/>
          <a:stretch>
            <a:fillRect/>
          </a:stretch>
        </p:blipFill>
        <p:spPr>
          <a:xfrm>
            <a:off x="1748257" y="998538"/>
            <a:ext cx="5526836" cy="3602037"/>
          </a:xfrm>
        </p:spPr>
      </p:pic>
      <p:sp>
        <p:nvSpPr>
          <p:cNvPr id="3" name="Title 2">
            <a:extLst>
              <a:ext uri="{FF2B5EF4-FFF2-40B4-BE49-F238E27FC236}">
                <a16:creationId xmlns:a16="http://schemas.microsoft.com/office/drawing/2014/main" id="{41F4EA48-AC90-4C54-A69D-7D678D3FC0F5}"/>
              </a:ext>
            </a:extLst>
          </p:cNvPr>
          <p:cNvSpPr>
            <a:spLocks noGrp="1"/>
          </p:cNvSpPr>
          <p:nvPr>
            <p:ph type="title"/>
          </p:nvPr>
        </p:nvSpPr>
        <p:spPr/>
        <p:txBody>
          <a:bodyPr/>
          <a:lstStyle/>
          <a:p>
            <a:pPr algn="ctr"/>
            <a:r>
              <a:rPr lang="en-US" dirty="0"/>
              <a:t>Upper Body Dressing:  Pull over shirt</a:t>
            </a:r>
          </a:p>
        </p:txBody>
      </p:sp>
      <p:sp>
        <p:nvSpPr>
          <p:cNvPr id="4" name="Footer Placeholder 3">
            <a:extLst>
              <a:ext uri="{FF2B5EF4-FFF2-40B4-BE49-F238E27FC236}">
                <a16:creationId xmlns:a16="http://schemas.microsoft.com/office/drawing/2014/main" id="{60ACDCFF-29AC-4114-9F08-04DE490183A0}"/>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CC0F566-8E4C-4953-B23B-E99569FF946D}"/>
              </a:ext>
            </a:extLst>
          </p:cNvPr>
          <p:cNvSpPr>
            <a:spLocks noGrp="1"/>
          </p:cNvSpPr>
          <p:nvPr>
            <p:ph type="sldNum" sz="quarter" idx="4"/>
          </p:nvPr>
        </p:nvSpPr>
        <p:spPr/>
        <p:txBody>
          <a:bodyPr/>
          <a:lstStyle/>
          <a:p>
            <a:fld id="{489F9553-C816-6842-8939-EE75ECF7EB2B}" type="slidenum">
              <a:rPr lang="en-US" smtClean="0"/>
              <a:pPr/>
              <a:t>33</a:t>
            </a:fld>
            <a:endParaRPr lang="en-US" dirty="0"/>
          </a:p>
        </p:txBody>
      </p:sp>
    </p:spTree>
    <p:extLst>
      <p:ext uri="{BB962C8B-B14F-4D97-AF65-F5344CB8AC3E}">
        <p14:creationId xmlns:p14="http://schemas.microsoft.com/office/powerpoint/2010/main" val="129629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B22A442-8B4B-41D9-891E-6F828A5DFAC2}"/>
              </a:ext>
            </a:extLst>
          </p:cNvPr>
          <p:cNvPicPr>
            <a:picLocks noGrp="1" noChangeAspect="1"/>
          </p:cNvPicPr>
          <p:nvPr>
            <p:ph sz="quarter" idx="12"/>
          </p:nvPr>
        </p:nvPicPr>
        <p:blipFill>
          <a:blip r:embed="rId2"/>
          <a:stretch>
            <a:fillRect/>
          </a:stretch>
        </p:blipFill>
        <p:spPr>
          <a:xfrm>
            <a:off x="978321" y="998538"/>
            <a:ext cx="7066708" cy="3602037"/>
          </a:xfrm>
        </p:spPr>
      </p:pic>
      <p:sp>
        <p:nvSpPr>
          <p:cNvPr id="3" name="Title 2">
            <a:extLst>
              <a:ext uri="{FF2B5EF4-FFF2-40B4-BE49-F238E27FC236}">
                <a16:creationId xmlns:a16="http://schemas.microsoft.com/office/drawing/2014/main" id="{C7F3FC11-A5A6-48A5-BA10-35824DCDC666}"/>
              </a:ext>
            </a:extLst>
          </p:cNvPr>
          <p:cNvSpPr>
            <a:spLocks noGrp="1"/>
          </p:cNvSpPr>
          <p:nvPr>
            <p:ph type="title"/>
          </p:nvPr>
        </p:nvSpPr>
        <p:spPr/>
        <p:txBody>
          <a:bodyPr/>
          <a:lstStyle/>
          <a:p>
            <a:r>
              <a:rPr lang="en-US" dirty="0"/>
              <a:t>Managing a Sling</a:t>
            </a:r>
          </a:p>
        </p:txBody>
      </p:sp>
      <p:sp>
        <p:nvSpPr>
          <p:cNvPr id="4" name="Footer Placeholder 3">
            <a:extLst>
              <a:ext uri="{FF2B5EF4-FFF2-40B4-BE49-F238E27FC236}">
                <a16:creationId xmlns:a16="http://schemas.microsoft.com/office/drawing/2014/main" id="{E260E379-85C6-4650-9D4D-7C5B4F5BDE25}"/>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FBDB9BE6-C3CF-4AC0-89A6-29EC75BC8848}"/>
              </a:ext>
            </a:extLst>
          </p:cNvPr>
          <p:cNvSpPr>
            <a:spLocks noGrp="1"/>
          </p:cNvSpPr>
          <p:nvPr>
            <p:ph type="sldNum" sz="quarter" idx="4"/>
          </p:nvPr>
        </p:nvSpPr>
        <p:spPr/>
        <p:txBody>
          <a:bodyPr/>
          <a:lstStyle/>
          <a:p>
            <a:fld id="{489F9553-C816-6842-8939-EE75ECF7EB2B}" type="slidenum">
              <a:rPr lang="en-US" smtClean="0"/>
              <a:pPr/>
              <a:t>34</a:t>
            </a:fld>
            <a:endParaRPr lang="en-US" dirty="0"/>
          </a:p>
        </p:txBody>
      </p:sp>
    </p:spTree>
    <p:extLst>
      <p:ext uri="{BB962C8B-B14F-4D97-AF65-F5344CB8AC3E}">
        <p14:creationId xmlns:p14="http://schemas.microsoft.com/office/powerpoint/2010/main" val="1171334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DonJoy- UltraSling™ III (Instructional Video)">
            <a:hlinkClick r:id="" action="ppaction://media"/>
            <a:extLst>
              <a:ext uri="{FF2B5EF4-FFF2-40B4-BE49-F238E27FC236}">
                <a16:creationId xmlns:a16="http://schemas.microsoft.com/office/drawing/2014/main" id="{E0135690-54F7-F46C-695B-F1BBA0DB8630}"/>
              </a:ext>
            </a:extLst>
          </p:cNvPr>
          <p:cNvPicPr>
            <a:picLocks noGrp="1" noRot="1" noChangeAspect="1"/>
          </p:cNvPicPr>
          <p:nvPr>
            <p:ph sz="quarter" idx="12"/>
            <a:videoFile r:link="rId1"/>
          </p:nvPr>
        </p:nvPicPr>
        <p:blipFill>
          <a:blip r:embed="rId3"/>
          <a:stretch>
            <a:fillRect/>
          </a:stretch>
        </p:blipFill>
        <p:spPr>
          <a:xfrm>
            <a:off x="796925" y="1020113"/>
            <a:ext cx="5955290" cy="3493943"/>
          </a:xfrm>
        </p:spPr>
      </p:pic>
      <p:sp>
        <p:nvSpPr>
          <p:cNvPr id="3" name="Title 2">
            <a:extLst>
              <a:ext uri="{FF2B5EF4-FFF2-40B4-BE49-F238E27FC236}">
                <a16:creationId xmlns:a16="http://schemas.microsoft.com/office/drawing/2014/main" id="{19A89226-59B8-FFBA-7E38-FD3733508281}"/>
              </a:ext>
            </a:extLst>
          </p:cNvPr>
          <p:cNvSpPr>
            <a:spLocks noGrp="1"/>
          </p:cNvSpPr>
          <p:nvPr>
            <p:ph type="title"/>
          </p:nvPr>
        </p:nvSpPr>
        <p:spPr/>
        <p:txBody>
          <a:bodyPr/>
          <a:lstStyle/>
          <a:p>
            <a:r>
              <a:rPr lang="en-US">
                <a:latin typeface="Arial"/>
                <a:cs typeface="Arial"/>
              </a:rPr>
              <a:t>DonJoy - </a:t>
            </a:r>
            <a:r>
              <a:rPr lang="en-US" err="1">
                <a:latin typeface="Arial"/>
                <a:cs typeface="Arial"/>
              </a:rPr>
              <a:t>UltraSling</a:t>
            </a:r>
            <a:endParaRPr lang="en-US" err="1"/>
          </a:p>
        </p:txBody>
      </p:sp>
      <p:sp>
        <p:nvSpPr>
          <p:cNvPr id="4" name="Footer Placeholder 3">
            <a:extLst>
              <a:ext uri="{FF2B5EF4-FFF2-40B4-BE49-F238E27FC236}">
                <a16:creationId xmlns:a16="http://schemas.microsoft.com/office/drawing/2014/main" id="{71079BE7-5339-ABC3-C0B2-7225F560BC13}"/>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131B6E4D-1AD0-46CD-E1C7-EB72F2E0EFCF}"/>
              </a:ext>
            </a:extLst>
          </p:cNvPr>
          <p:cNvSpPr>
            <a:spLocks noGrp="1"/>
          </p:cNvSpPr>
          <p:nvPr>
            <p:ph type="sldNum" sz="quarter" idx="4"/>
          </p:nvPr>
        </p:nvSpPr>
        <p:spPr/>
        <p:txBody>
          <a:bodyPr/>
          <a:lstStyle/>
          <a:p>
            <a:fld id="{489F9553-C816-6842-8939-EE75ECF7EB2B}" type="slidenum">
              <a:rPr lang="en-US" smtClean="0"/>
              <a:pPr/>
              <a:t>35</a:t>
            </a:fld>
            <a:endParaRPr lang="en-US"/>
          </a:p>
        </p:txBody>
      </p:sp>
      <p:sp>
        <p:nvSpPr>
          <p:cNvPr id="6" name="TextBox 5">
            <a:extLst>
              <a:ext uri="{FF2B5EF4-FFF2-40B4-BE49-F238E27FC236}">
                <a16:creationId xmlns:a16="http://schemas.microsoft.com/office/drawing/2014/main" id="{5CF41D31-C797-C3AC-2502-A6575B3B8838}"/>
              </a:ext>
            </a:extLst>
          </p:cNvPr>
          <p:cNvSpPr txBox="1"/>
          <p:nvPr/>
        </p:nvSpPr>
        <p:spPr>
          <a:xfrm>
            <a:off x="3200400" y="2343150"/>
            <a:ext cx="2743200" cy="3616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100"/>
              </a:lnSpc>
              <a:spcAft>
                <a:spcPts val="600"/>
              </a:spcAft>
            </a:pPr>
            <a:endParaRPr lang="en-US">
              <a:cs typeface="Arial"/>
            </a:endParaRPr>
          </a:p>
        </p:txBody>
      </p:sp>
    </p:spTree>
    <p:extLst>
      <p:ext uri="{BB962C8B-B14F-4D97-AF65-F5344CB8AC3E}">
        <p14:creationId xmlns:p14="http://schemas.microsoft.com/office/powerpoint/2010/main" val="4099268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E7CAE3-E6EA-4183-9793-8D8E7CB5BE02}"/>
              </a:ext>
            </a:extLst>
          </p:cNvPr>
          <p:cNvSpPr>
            <a:spLocks noGrp="1"/>
          </p:cNvSpPr>
          <p:nvPr>
            <p:ph sz="quarter" idx="12"/>
          </p:nvPr>
        </p:nvSpPr>
        <p:spPr/>
        <p:txBody>
          <a:bodyPr>
            <a:normAutofit fontScale="70000" lnSpcReduction="20000"/>
          </a:bodyPr>
          <a:lstStyle/>
          <a:p>
            <a:pPr marL="457200" indent="-457200">
              <a:buClr>
                <a:schemeClr val="tx2"/>
              </a:buClr>
              <a:buFont typeface="Arial" panose="020B0604020202020204" pitchFamily="34" charset="0"/>
              <a:buChar char="•"/>
            </a:pPr>
            <a:r>
              <a:rPr lang="en-US" dirty="0"/>
              <a:t>You are encouraged to return to your normal eating and sleeping patterns as soon as possible- sleeping during the day will make it difficult to sleep at night.</a:t>
            </a:r>
          </a:p>
          <a:p>
            <a:pPr marL="457200" indent="-457200">
              <a:buClr>
                <a:schemeClr val="tx2"/>
              </a:buClr>
              <a:buFont typeface="Arial" panose="020B0604020202020204" pitchFamily="34" charset="0"/>
              <a:buChar char="•"/>
            </a:pPr>
            <a:r>
              <a:rPr lang="en-US" dirty="0"/>
              <a:t>You might have less of an appetite for a while.  Be sure to drink plenty of fluids.</a:t>
            </a:r>
          </a:p>
          <a:p>
            <a:pPr marL="457200" indent="-457200">
              <a:buClr>
                <a:schemeClr val="tx2"/>
              </a:buClr>
              <a:buFont typeface="Arial" panose="020B0604020202020204" pitchFamily="34" charset="0"/>
              <a:buChar char="•"/>
            </a:pPr>
            <a:r>
              <a:rPr lang="en-US" dirty="0"/>
              <a:t>Your energy level may be less than usual for a few weeks after surgery.</a:t>
            </a:r>
          </a:p>
          <a:p>
            <a:pPr marL="457200" indent="-457200">
              <a:buClr>
                <a:schemeClr val="tx2"/>
              </a:buClr>
              <a:buFont typeface="Arial" panose="020B0604020202020204" pitchFamily="34" charset="0"/>
              <a:buChar char="•"/>
            </a:pPr>
            <a:r>
              <a:rPr lang="en-US" dirty="0"/>
              <a:t>Constipation may result from pain medication.  Use a stool softener (Colace) or laxative (Senna or </a:t>
            </a:r>
            <a:r>
              <a:rPr lang="en-US" dirty="0" err="1"/>
              <a:t>Miralax</a:t>
            </a:r>
            <a:r>
              <a:rPr lang="en-US" dirty="0"/>
              <a:t>) if needed.</a:t>
            </a:r>
          </a:p>
          <a:p>
            <a:pPr marL="457200" indent="-457200">
              <a:buClr>
                <a:schemeClr val="tx2"/>
              </a:buClr>
              <a:buFont typeface="Arial" panose="020B0604020202020204" pitchFamily="34" charset="0"/>
              <a:buChar char="•"/>
            </a:pPr>
            <a:r>
              <a:rPr lang="en-US" dirty="0"/>
              <a:t>You are at risk to fall.  When using a sling your center of balance is altered.  Therefore, take precautions not to fall.</a:t>
            </a:r>
          </a:p>
          <a:p>
            <a:pPr marL="457200" indent="-457200">
              <a:buClr>
                <a:schemeClr val="tx2"/>
              </a:buClr>
              <a:buFont typeface="Arial" panose="020B0604020202020204" pitchFamily="34" charset="0"/>
              <a:buChar char="•"/>
            </a:pPr>
            <a:r>
              <a:rPr lang="en-US" dirty="0"/>
              <a:t>You may find it easier to sleep on your back for comfort with a small pillow under your elbow for support.  Lazy boy chairs are also a good option.</a:t>
            </a:r>
          </a:p>
          <a:p>
            <a:pPr marL="457200" indent="-457200">
              <a:buClr>
                <a:schemeClr val="tx2"/>
              </a:buClr>
              <a:buFont typeface="Arial" panose="020B0604020202020204" pitchFamily="34" charset="0"/>
              <a:buChar char="•"/>
            </a:pPr>
            <a:r>
              <a:rPr lang="en-US" dirty="0"/>
              <a:t>Your arm is going to be swollen and bruised.  If your hand/forearm swells, elevate your hand above your elbow with a pillow keeping your elbow at your side against your body.</a:t>
            </a:r>
          </a:p>
          <a:p>
            <a:endParaRPr lang="en-US" dirty="0"/>
          </a:p>
        </p:txBody>
      </p:sp>
      <p:sp>
        <p:nvSpPr>
          <p:cNvPr id="3" name="Title 2">
            <a:extLst>
              <a:ext uri="{FF2B5EF4-FFF2-40B4-BE49-F238E27FC236}">
                <a16:creationId xmlns:a16="http://schemas.microsoft.com/office/drawing/2014/main" id="{FE343A85-4878-4FCA-A93A-C434AFFDF5ED}"/>
              </a:ext>
            </a:extLst>
          </p:cNvPr>
          <p:cNvSpPr>
            <a:spLocks noGrp="1"/>
          </p:cNvSpPr>
          <p:nvPr>
            <p:ph type="title"/>
          </p:nvPr>
        </p:nvSpPr>
        <p:spPr/>
        <p:txBody>
          <a:bodyPr/>
          <a:lstStyle/>
          <a:p>
            <a:r>
              <a:rPr lang="en-US" dirty="0"/>
              <a:t>After Discharge from the Hospital</a:t>
            </a:r>
          </a:p>
        </p:txBody>
      </p:sp>
      <p:sp>
        <p:nvSpPr>
          <p:cNvPr id="4" name="Footer Placeholder 3">
            <a:extLst>
              <a:ext uri="{FF2B5EF4-FFF2-40B4-BE49-F238E27FC236}">
                <a16:creationId xmlns:a16="http://schemas.microsoft.com/office/drawing/2014/main" id="{24EE1609-B4D5-4CB9-970F-C6365FFF79A6}"/>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284EE32E-D011-4E67-9C6B-3D4E572F4B9A}"/>
              </a:ext>
            </a:extLst>
          </p:cNvPr>
          <p:cNvSpPr>
            <a:spLocks noGrp="1"/>
          </p:cNvSpPr>
          <p:nvPr>
            <p:ph type="sldNum" sz="quarter" idx="4"/>
          </p:nvPr>
        </p:nvSpPr>
        <p:spPr/>
        <p:txBody>
          <a:bodyPr/>
          <a:lstStyle/>
          <a:p>
            <a:fld id="{489F9553-C816-6842-8939-EE75ECF7EB2B}" type="slidenum">
              <a:rPr lang="en-US" smtClean="0"/>
              <a:pPr/>
              <a:t>36</a:t>
            </a:fld>
            <a:endParaRPr lang="en-US" dirty="0"/>
          </a:p>
        </p:txBody>
      </p:sp>
    </p:spTree>
    <p:extLst>
      <p:ext uri="{BB962C8B-B14F-4D97-AF65-F5344CB8AC3E}">
        <p14:creationId xmlns:p14="http://schemas.microsoft.com/office/powerpoint/2010/main" val="728238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76DF02-50CE-4A35-A1EB-766695BCEE4A}"/>
              </a:ext>
            </a:extLst>
          </p:cNvPr>
          <p:cNvSpPr>
            <a:spLocks noGrp="1"/>
          </p:cNvSpPr>
          <p:nvPr>
            <p:ph sz="quarter" idx="12"/>
          </p:nvPr>
        </p:nvSpPr>
        <p:spPr/>
        <p:txBody>
          <a:bodyPr>
            <a:normAutofit fontScale="70000" lnSpcReduction="20000"/>
          </a:bodyPr>
          <a:lstStyle/>
          <a:p>
            <a:pPr marL="457200" lvl="0" indent="-457200">
              <a:buClr>
                <a:schemeClr val="tx2"/>
              </a:buClr>
              <a:buFont typeface="Arial" panose="020B0604020202020204" pitchFamily="34" charset="0"/>
              <a:buChar char="•"/>
            </a:pPr>
            <a:r>
              <a:rPr lang="en-US" sz="2600" dirty="0"/>
              <a:t>Blood clots –Take your anticoagulation medication as instructed. Perform ankle pumps while in the chair and bed. Use SCD’s while in bed/chair.  Call your doctor for pain, redness, warmth or swelling in your calf.  If you have chest pain, shortness of breath, or confusion- call 911 </a:t>
            </a:r>
          </a:p>
          <a:p>
            <a:pPr marL="457200" lvl="0" indent="-457200">
              <a:buClr>
                <a:schemeClr val="tx2"/>
              </a:buClr>
              <a:buFont typeface="Arial" panose="020B0604020202020204" pitchFamily="34" charset="0"/>
              <a:buChar char="•"/>
            </a:pPr>
            <a:r>
              <a:rPr lang="en-US" sz="2600" dirty="0"/>
              <a:t>Infection – Follow instructions given at discharge to prevent infection. Do not use any creams or lotions on your incision.  Call your doctor for increased drainage from your incision, redness moving away from the incision line, sudden increased pain at the incision and fever greater than 101.5</a:t>
            </a:r>
          </a:p>
          <a:p>
            <a:pPr marL="457200" lvl="0" indent="-457200">
              <a:buClr>
                <a:schemeClr val="tx2"/>
              </a:buClr>
              <a:buFont typeface="Arial" panose="020B0604020202020204" pitchFamily="34" charset="0"/>
              <a:buChar char="•"/>
            </a:pPr>
            <a:r>
              <a:rPr lang="en-US" sz="2600" dirty="0"/>
              <a:t>Constipation – Your pain medication can make you constipated. Make sure you take laxatives (</a:t>
            </a:r>
            <a:r>
              <a:rPr lang="en-US" sz="2600" dirty="0" err="1"/>
              <a:t>Miralax</a:t>
            </a:r>
            <a:r>
              <a:rPr lang="en-US" sz="2600" dirty="0"/>
              <a:t> or Senna) and stool softeners (Colace) following your discharge and eat a diet high in fiber and drink lots of water. </a:t>
            </a:r>
          </a:p>
          <a:p>
            <a:pPr marL="457200" lvl="0" indent="-457200">
              <a:buClr>
                <a:schemeClr val="tx2"/>
              </a:buClr>
              <a:buFont typeface="Arial" panose="020B0604020202020204" pitchFamily="34" charset="0"/>
              <a:buChar char="•"/>
            </a:pPr>
            <a:r>
              <a:rPr lang="en-US" sz="2600" dirty="0"/>
              <a:t>Pain -  Make sure you take your pain medication as instructed. Use ice bag/cold machine</a:t>
            </a:r>
          </a:p>
          <a:p>
            <a:endParaRPr lang="en-US" dirty="0"/>
          </a:p>
        </p:txBody>
      </p:sp>
      <p:sp>
        <p:nvSpPr>
          <p:cNvPr id="3" name="Title 2">
            <a:extLst>
              <a:ext uri="{FF2B5EF4-FFF2-40B4-BE49-F238E27FC236}">
                <a16:creationId xmlns:a16="http://schemas.microsoft.com/office/drawing/2014/main" id="{010F8112-60D3-462D-AA63-E94F3B7FEBB4}"/>
              </a:ext>
            </a:extLst>
          </p:cNvPr>
          <p:cNvSpPr>
            <a:spLocks noGrp="1"/>
          </p:cNvSpPr>
          <p:nvPr>
            <p:ph type="title"/>
          </p:nvPr>
        </p:nvSpPr>
        <p:spPr/>
        <p:txBody>
          <a:bodyPr/>
          <a:lstStyle/>
          <a:p>
            <a:r>
              <a:rPr lang="en-US" dirty="0">
                <a:solidFill>
                  <a:srgbClr val="8E1E3C"/>
                </a:solidFill>
              </a:rPr>
              <a:t>Possible complications following surgery </a:t>
            </a:r>
            <a:endParaRPr lang="en-US" dirty="0"/>
          </a:p>
        </p:txBody>
      </p:sp>
      <p:sp>
        <p:nvSpPr>
          <p:cNvPr id="4" name="Footer Placeholder 3">
            <a:extLst>
              <a:ext uri="{FF2B5EF4-FFF2-40B4-BE49-F238E27FC236}">
                <a16:creationId xmlns:a16="http://schemas.microsoft.com/office/drawing/2014/main" id="{C470D935-E2F3-46B8-943B-DFAB9FDDDB3A}"/>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721E291A-7BCB-4F28-B4DD-D4D2E58BAA2E}"/>
              </a:ext>
            </a:extLst>
          </p:cNvPr>
          <p:cNvSpPr>
            <a:spLocks noGrp="1"/>
          </p:cNvSpPr>
          <p:nvPr>
            <p:ph type="sldNum" sz="quarter" idx="4"/>
          </p:nvPr>
        </p:nvSpPr>
        <p:spPr/>
        <p:txBody>
          <a:bodyPr/>
          <a:lstStyle/>
          <a:p>
            <a:fld id="{489F9553-C816-6842-8939-EE75ECF7EB2B}" type="slidenum">
              <a:rPr lang="en-US" smtClean="0"/>
              <a:pPr/>
              <a:t>37</a:t>
            </a:fld>
            <a:endParaRPr lang="en-US" dirty="0"/>
          </a:p>
        </p:txBody>
      </p:sp>
    </p:spTree>
    <p:extLst>
      <p:ext uri="{BB962C8B-B14F-4D97-AF65-F5344CB8AC3E}">
        <p14:creationId xmlns:p14="http://schemas.microsoft.com/office/powerpoint/2010/main" val="4053672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9DDA58-C3F1-4267-8B69-8B6A1278A5AC}"/>
              </a:ext>
            </a:extLst>
          </p:cNvPr>
          <p:cNvSpPr>
            <a:spLocks noGrp="1"/>
          </p:cNvSpPr>
          <p:nvPr>
            <p:ph sz="quarter" idx="12"/>
          </p:nvPr>
        </p:nvSpPr>
        <p:spPr/>
        <p:txBody>
          <a:bodyPr>
            <a:normAutofit fontScale="92500" lnSpcReduction="20000"/>
          </a:bodyPr>
          <a:lstStyle/>
          <a:p>
            <a:pPr marL="457200" indent="-457200">
              <a:buClr>
                <a:schemeClr val="tx2"/>
              </a:buClr>
              <a:buFont typeface="Arial" panose="020B0604020202020204" pitchFamily="34" charset="0"/>
              <a:buChar char="•"/>
            </a:pPr>
            <a:r>
              <a:rPr lang="en-US" sz="2400" dirty="0"/>
              <a:t>Please make sure you arrange to have someone available to drive you home</a:t>
            </a:r>
          </a:p>
          <a:p>
            <a:pPr marL="457200" indent="-457200">
              <a:buClr>
                <a:schemeClr val="tx2"/>
              </a:buClr>
              <a:buFont typeface="Arial" panose="020B0604020202020204" pitchFamily="34" charset="0"/>
              <a:buChar char="•"/>
            </a:pPr>
            <a:r>
              <a:rPr lang="en-US" sz="2400" dirty="0"/>
              <a:t>Our discharge planners will meet with you if you have any discharge or equipment needs</a:t>
            </a:r>
          </a:p>
          <a:p>
            <a:pPr marL="457200" indent="-457200">
              <a:buClr>
                <a:schemeClr val="tx2"/>
              </a:buClr>
              <a:buFont typeface="Arial" panose="020B0604020202020204" pitchFamily="34" charset="0"/>
              <a:buChar char="•"/>
            </a:pPr>
            <a:r>
              <a:rPr lang="en-US" sz="2400" dirty="0"/>
              <a:t>We recommend that you have someone to help you at home for several days, up to a week--it does not need to be 24/7</a:t>
            </a:r>
          </a:p>
          <a:p>
            <a:pPr marL="457200" indent="-457200">
              <a:buClr>
                <a:schemeClr val="tx2"/>
              </a:buClr>
              <a:buFont typeface="Arial" panose="020B0604020202020204" pitchFamily="34" charset="0"/>
              <a:buChar char="•"/>
            </a:pPr>
            <a:r>
              <a:rPr lang="en-US" sz="2400" dirty="0"/>
              <a:t>Don’t turn down offers for help!  Help with meals is particularly helpful </a:t>
            </a:r>
          </a:p>
          <a:p>
            <a:pPr marL="457200" indent="-457200">
              <a:buClr>
                <a:schemeClr val="tx2"/>
              </a:buClr>
              <a:buFont typeface="Arial" panose="020B0604020202020204" pitchFamily="34" charset="0"/>
              <a:buChar char="•"/>
            </a:pPr>
            <a:r>
              <a:rPr lang="en-US" sz="2400" dirty="0"/>
              <a:t>Discharge instructions will be given to you by your nurse. Prescriptions can be filled in our pharmacy if you wish, just ask your nurse how to do this</a:t>
            </a:r>
          </a:p>
          <a:p>
            <a:endParaRPr lang="en-US" dirty="0"/>
          </a:p>
        </p:txBody>
      </p:sp>
      <p:sp>
        <p:nvSpPr>
          <p:cNvPr id="3" name="Title 2">
            <a:extLst>
              <a:ext uri="{FF2B5EF4-FFF2-40B4-BE49-F238E27FC236}">
                <a16:creationId xmlns:a16="http://schemas.microsoft.com/office/drawing/2014/main" id="{D3BEE2CF-C0FA-404B-9C2E-7C4F1CE4DDC6}"/>
              </a:ext>
            </a:extLst>
          </p:cNvPr>
          <p:cNvSpPr>
            <a:spLocks noGrp="1"/>
          </p:cNvSpPr>
          <p:nvPr>
            <p:ph type="title"/>
          </p:nvPr>
        </p:nvSpPr>
        <p:spPr/>
        <p:txBody>
          <a:bodyPr/>
          <a:lstStyle/>
          <a:p>
            <a:r>
              <a:rPr lang="en-US" dirty="0"/>
              <a:t>Discharge</a:t>
            </a:r>
          </a:p>
        </p:txBody>
      </p:sp>
      <p:sp>
        <p:nvSpPr>
          <p:cNvPr id="4" name="Footer Placeholder 3">
            <a:extLst>
              <a:ext uri="{FF2B5EF4-FFF2-40B4-BE49-F238E27FC236}">
                <a16:creationId xmlns:a16="http://schemas.microsoft.com/office/drawing/2014/main" id="{BC5C17C4-9FC5-42B6-9531-46DAB72442FC}"/>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37F0F4EE-CFA0-4641-A2D6-D30E765AEE11}"/>
              </a:ext>
            </a:extLst>
          </p:cNvPr>
          <p:cNvSpPr>
            <a:spLocks noGrp="1"/>
          </p:cNvSpPr>
          <p:nvPr>
            <p:ph type="sldNum" sz="quarter" idx="4"/>
          </p:nvPr>
        </p:nvSpPr>
        <p:spPr/>
        <p:txBody>
          <a:bodyPr/>
          <a:lstStyle/>
          <a:p>
            <a:fld id="{489F9553-C816-6842-8939-EE75ECF7EB2B}" type="slidenum">
              <a:rPr lang="en-US" smtClean="0"/>
              <a:pPr/>
              <a:t>38</a:t>
            </a:fld>
            <a:endParaRPr lang="en-US" dirty="0"/>
          </a:p>
        </p:txBody>
      </p:sp>
    </p:spTree>
    <p:extLst>
      <p:ext uri="{BB962C8B-B14F-4D97-AF65-F5344CB8AC3E}">
        <p14:creationId xmlns:p14="http://schemas.microsoft.com/office/powerpoint/2010/main" val="2034491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4D3BE1-630D-472A-BA47-5AB9D24A2728}"/>
              </a:ext>
            </a:extLst>
          </p:cNvPr>
          <p:cNvSpPr>
            <a:spLocks noGrp="1"/>
          </p:cNvSpPr>
          <p:nvPr>
            <p:ph sz="quarter" idx="12"/>
          </p:nvPr>
        </p:nvSpPr>
        <p:spPr/>
        <p:txBody>
          <a:bodyPr>
            <a:normAutofit fontScale="70000" lnSpcReduction="20000"/>
          </a:bodyPr>
          <a:lstStyle/>
          <a:p>
            <a:pPr algn="ctr"/>
            <a:r>
              <a:rPr lang="en-US" dirty="0"/>
              <a:t>If you have any questions about anything you have heard today, or have any concerns please do not hesitate to contact me</a:t>
            </a:r>
          </a:p>
          <a:p>
            <a:pPr algn="ctr"/>
            <a:endParaRPr lang="en-US" dirty="0"/>
          </a:p>
          <a:p>
            <a:pPr algn="ctr"/>
            <a:r>
              <a:rPr lang="en-US" dirty="0"/>
              <a:t>If your surgery is in Ann Arbor- contact</a:t>
            </a:r>
          </a:p>
          <a:p>
            <a:pPr algn="ctr"/>
            <a:r>
              <a:rPr lang="en-US" dirty="0"/>
              <a:t> </a:t>
            </a:r>
            <a:r>
              <a:rPr lang="en-US" dirty="0">
                <a:solidFill>
                  <a:schemeClr val="tx2"/>
                </a:solidFill>
              </a:rPr>
              <a:t>Molly-Orthopedic Nurse Navigator 734-712-2392</a:t>
            </a:r>
          </a:p>
          <a:p>
            <a:pPr algn="ctr"/>
            <a:r>
              <a:rPr lang="en-US" dirty="0">
                <a:solidFill>
                  <a:schemeClr val="tx2"/>
                </a:solidFill>
              </a:rPr>
              <a:t>Molly.Sieffert@Trinity-Health.org</a:t>
            </a:r>
          </a:p>
          <a:p>
            <a:pPr algn="ctr"/>
            <a:endParaRPr lang="en-US" dirty="0">
              <a:solidFill>
                <a:schemeClr val="tx2"/>
              </a:solidFill>
            </a:endParaRPr>
          </a:p>
          <a:p>
            <a:pPr algn="ctr"/>
            <a:r>
              <a:rPr lang="en-US" dirty="0"/>
              <a:t>If your surgery is in Brighton- contact</a:t>
            </a:r>
          </a:p>
          <a:p>
            <a:pPr algn="ctr"/>
            <a:r>
              <a:rPr lang="en-US" dirty="0">
                <a:solidFill>
                  <a:schemeClr val="tx2"/>
                </a:solidFill>
              </a:rPr>
              <a:t>Keri-Orthopedic Nurse Navigator 810-844-7614</a:t>
            </a:r>
          </a:p>
          <a:p>
            <a:pPr algn="ctr"/>
            <a:r>
              <a:rPr lang="en-US" dirty="0">
                <a:solidFill>
                  <a:schemeClr val="tx2"/>
                </a:solidFill>
              </a:rPr>
              <a:t>Keri.Massey@Trinity-Health.org</a:t>
            </a:r>
          </a:p>
          <a:p>
            <a:pPr algn="ctr"/>
            <a:endParaRPr lang="en-US" dirty="0"/>
          </a:p>
          <a:p>
            <a:pPr algn="ctr"/>
            <a:r>
              <a:rPr lang="en-US" b="1" dirty="0"/>
              <a:t>If you have urgent questions, please call your orthopedic surgeons office </a:t>
            </a:r>
          </a:p>
          <a:p>
            <a:endParaRPr lang="en-US" dirty="0"/>
          </a:p>
        </p:txBody>
      </p:sp>
      <p:sp>
        <p:nvSpPr>
          <p:cNvPr id="3" name="Title 2">
            <a:extLst>
              <a:ext uri="{FF2B5EF4-FFF2-40B4-BE49-F238E27FC236}">
                <a16:creationId xmlns:a16="http://schemas.microsoft.com/office/drawing/2014/main" id="{9E5C9B11-509B-4F20-983D-B8CEA9A77141}"/>
              </a:ext>
            </a:extLst>
          </p:cNvPr>
          <p:cNvSpPr>
            <a:spLocks noGrp="1"/>
          </p:cNvSpPr>
          <p:nvPr>
            <p:ph type="title"/>
          </p:nvPr>
        </p:nvSpPr>
        <p:spPr/>
        <p:txBody>
          <a:bodyPr/>
          <a:lstStyle/>
          <a:p>
            <a:r>
              <a:rPr lang="en-US" dirty="0"/>
              <a:t>Questions?</a:t>
            </a:r>
          </a:p>
        </p:txBody>
      </p:sp>
      <p:sp>
        <p:nvSpPr>
          <p:cNvPr id="4" name="Footer Placeholder 3">
            <a:extLst>
              <a:ext uri="{FF2B5EF4-FFF2-40B4-BE49-F238E27FC236}">
                <a16:creationId xmlns:a16="http://schemas.microsoft.com/office/drawing/2014/main" id="{5D78AF0C-E94D-4E7C-8CF8-A32C5C3EF6A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64B0646-842F-42AA-B80C-A4E74CA36F3B}"/>
              </a:ext>
            </a:extLst>
          </p:cNvPr>
          <p:cNvSpPr>
            <a:spLocks noGrp="1"/>
          </p:cNvSpPr>
          <p:nvPr>
            <p:ph type="sldNum" sz="quarter" idx="4"/>
          </p:nvPr>
        </p:nvSpPr>
        <p:spPr/>
        <p:txBody>
          <a:bodyPr/>
          <a:lstStyle/>
          <a:p>
            <a:fld id="{489F9553-C816-6842-8939-EE75ECF7EB2B}" type="slidenum">
              <a:rPr lang="en-US" smtClean="0"/>
              <a:pPr/>
              <a:t>39</a:t>
            </a:fld>
            <a:endParaRPr lang="en-US" dirty="0"/>
          </a:p>
        </p:txBody>
      </p:sp>
    </p:spTree>
    <p:extLst>
      <p:ext uri="{BB962C8B-B14F-4D97-AF65-F5344CB8AC3E}">
        <p14:creationId xmlns:p14="http://schemas.microsoft.com/office/powerpoint/2010/main" val="282223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DC2B6A-9307-4D10-AC7E-C70D62029310}"/>
              </a:ext>
            </a:extLst>
          </p:cNvPr>
          <p:cNvPicPr>
            <a:picLocks noChangeAspect="1"/>
          </p:cNvPicPr>
          <p:nvPr/>
        </p:nvPicPr>
        <p:blipFill>
          <a:blip r:embed="rId2"/>
          <a:stretch>
            <a:fillRect/>
          </a:stretch>
        </p:blipFill>
        <p:spPr>
          <a:xfrm>
            <a:off x="1087465" y="999056"/>
            <a:ext cx="2664661" cy="3394472"/>
          </a:xfrm>
          <a:prstGeom prst="rect">
            <a:avLst/>
          </a:prstGeom>
          <a:noFill/>
        </p:spPr>
      </p:pic>
      <p:sp>
        <p:nvSpPr>
          <p:cNvPr id="2" name="Content Placeholder 1">
            <a:extLst>
              <a:ext uri="{FF2B5EF4-FFF2-40B4-BE49-F238E27FC236}">
                <a16:creationId xmlns:a16="http://schemas.microsoft.com/office/drawing/2014/main" id="{9A59E75E-2ED4-4193-B152-5BB4DFB1B333}"/>
              </a:ext>
            </a:extLst>
          </p:cNvPr>
          <p:cNvSpPr>
            <a:spLocks noGrp="1"/>
          </p:cNvSpPr>
          <p:nvPr>
            <p:ph sz="half" idx="2"/>
          </p:nvPr>
        </p:nvSpPr>
        <p:spPr>
          <a:xfrm>
            <a:off x="4591496" y="999056"/>
            <a:ext cx="4038600" cy="3394472"/>
          </a:xfrm>
        </p:spPr>
        <p:txBody>
          <a:bodyPr>
            <a:normAutofit/>
          </a:bodyPr>
          <a:lstStyle/>
          <a:p>
            <a:pPr marL="0" indent="0">
              <a:lnSpc>
                <a:spcPct val="90000"/>
              </a:lnSpc>
              <a:buNone/>
            </a:pPr>
            <a:r>
              <a:rPr lang="en-US" sz="2200"/>
              <a:t>The shoulder joint is a ball and socket joint. The ball on the upper end of your arm bone (humerus) rests against your shoulder socket (glenoid). The shoulder joint is lined with a layer of smooth cartilage. This cartilage serves as a cushion and allows for smooth motion of the shoulder. </a:t>
            </a:r>
          </a:p>
          <a:p>
            <a:pPr>
              <a:lnSpc>
                <a:spcPct val="90000"/>
              </a:lnSpc>
            </a:pPr>
            <a:endParaRPr lang="en-US" sz="2200"/>
          </a:p>
        </p:txBody>
      </p:sp>
      <p:sp>
        <p:nvSpPr>
          <p:cNvPr id="4" name="Footer Placeholder 3">
            <a:extLst>
              <a:ext uri="{FF2B5EF4-FFF2-40B4-BE49-F238E27FC236}">
                <a16:creationId xmlns:a16="http://schemas.microsoft.com/office/drawing/2014/main" id="{9226F7BF-44DF-489E-807D-016FB36C1015}"/>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1930056A-4866-432F-915B-911B9A68EF84}"/>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4</a:t>
            </a:fld>
            <a:endParaRPr lang="en-US"/>
          </a:p>
        </p:txBody>
      </p:sp>
      <p:sp>
        <p:nvSpPr>
          <p:cNvPr id="3" name="Title 2">
            <a:extLst>
              <a:ext uri="{FF2B5EF4-FFF2-40B4-BE49-F238E27FC236}">
                <a16:creationId xmlns:a16="http://schemas.microsoft.com/office/drawing/2014/main" id="{5C7F2FC9-E873-4EB5-B207-A4CDCFD78F23}"/>
              </a:ext>
            </a:extLst>
          </p:cNvPr>
          <p:cNvSpPr>
            <a:spLocks noGrp="1"/>
          </p:cNvSpPr>
          <p:nvPr>
            <p:ph type="title"/>
          </p:nvPr>
        </p:nvSpPr>
        <p:spPr>
          <a:xfrm>
            <a:off x="393408" y="345640"/>
            <a:ext cx="8229600" cy="498656"/>
          </a:xfrm>
        </p:spPr>
        <p:txBody>
          <a:bodyPr anchor="ctr">
            <a:normAutofit/>
          </a:bodyPr>
          <a:lstStyle/>
          <a:p>
            <a:r>
              <a:rPr lang="en-US" dirty="0"/>
              <a:t>Anatomy of the Shoulder Joint</a:t>
            </a:r>
          </a:p>
        </p:txBody>
      </p:sp>
    </p:spTree>
    <p:extLst>
      <p:ext uri="{BB962C8B-B14F-4D97-AF65-F5344CB8AC3E}">
        <p14:creationId xmlns:p14="http://schemas.microsoft.com/office/powerpoint/2010/main" val="3988630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2786-8739-4002-A509-D34C1C18BB0D}"/>
              </a:ext>
            </a:extLst>
          </p:cNvPr>
          <p:cNvSpPr>
            <a:spLocks noGrp="1"/>
          </p:cNvSpPr>
          <p:nvPr>
            <p:ph type="title"/>
          </p:nvPr>
        </p:nvSpPr>
        <p:spPr>
          <a:xfrm>
            <a:off x="731677" y="216230"/>
            <a:ext cx="5145662" cy="3991335"/>
          </a:xfrm>
        </p:spPr>
        <p:txBody>
          <a:bodyPr/>
          <a:lstStyle/>
          <a:p>
            <a:pPr algn="ctr"/>
            <a:r>
              <a:rPr lang="en-US" dirty="0">
                <a:solidFill>
                  <a:srgbClr val="7030A0"/>
                </a:solidFill>
              </a:rPr>
              <a:t>Enjoy Your New Shoulder!</a:t>
            </a:r>
            <a:br>
              <a:rPr lang="en-US" dirty="0">
                <a:solidFill>
                  <a:srgbClr val="7030A0"/>
                </a:solidFill>
              </a:rPr>
            </a:br>
            <a:br>
              <a:rPr lang="en-US" dirty="0">
                <a:solidFill>
                  <a:srgbClr val="7030A0"/>
                </a:solidFill>
              </a:rPr>
            </a:br>
            <a:r>
              <a:rPr lang="en-US" sz="2800" dirty="0">
                <a:solidFill>
                  <a:srgbClr val="7030A0"/>
                </a:solidFill>
              </a:rPr>
              <a:t>Your preparation and hard work will pay off</a:t>
            </a:r>
            <a:br>
              <a:rPr lang="en-US" sz="2800" dirty="0">
                <a:solidFill>
                  <a:srgbClr val="7030A0"/>
                </a:solidFill>
              </a:rPr>
            </a:br>
            <a:br>
              <a:rPr lang="en-US" sz="2800" dirty="0">
                <a:solidFill>
                  <a:srgbClr val="7030A0"/>
                </a:solidFill>
              </a:rPr>
            </a:br>
            <a:r>
              <a:rPr lang="en-US" sz="2800" dirty="0">
                <a:solidFill>
                  <a:srgbClr val="7030A0"/>
                </a:solidFill>
              </a:rPr>
              <a:t>You will be very glad you had the surgery</a:t>
            </a:r>
            <a:br>
              <a:rPr lang="en-US" sz="2800" dirty="0">
                <a:solidFill>
                  <a:srgbClr val="7030A0"/>
                </a:solidFill>
              </a:rPr>
            </a:br>
            <a:br>
              <a:rPr lang="en-US" sz="2800" dirty="0">
                <a:solidFill>
                  <a:srgbClr val="7030A0"/>
                </a:solidFill>
              </a:rPr>
            </a:br>
            <a:r>
              <a:rPr lang="en-US" sz="2800" dirty="0">
                <a:solidFill>
                  <a:srgbClr val="7030A0"/>
                </a:solidFill>
              </a:rPr>
              <a:t>We wish you well!</a:t>
            </a:r>
            <a:br>
              <a:rPr lang="en-US" sz="2800" dirty="0">
                <a:solidFill>
                  <a:schemeClr val="tx2"/>
                </a:solidFill>
              </a:rPr>
            </a:br>
            <a:endParaRPr lang="en-US" dirty="0"/>
          </a:p>
        </p:txBody>
      </p:sp>
      <p:sp>
        <p:nvSpPr>
          <p:cNvPr id="3" name="Footer Placeholder 2">
            <a:extLst>
              <a:ext uri="{FF2B5EF4-FFF2-40B4-BE49-F238E27FC236}">
                <a16:creationId xmlns:a16="http://schemas.microsoft.com/office/drawing/2014/main" id="{6FE00FEC-4FF3-459B-8F68-24DD59AADAE1}"/>
              </a:ext>
            </a:extLst>
          </p:cNvPr>
          <p:cNvSpPr>
            <a:spLocks noGrp="1"/>
          </p:cNvSpPr>
          <p:nvPr>
            <p:ph type="ftr" sz="quarter" idx="3"/>
          </p:nvPr>
        </p:nvSpPr>
        <p:spPr/>
        <p:txBody>
          <a:bodyPr/>
          <a:lstStyle/>
          <a:p>
            <a:r>
              <a:rPr lang="en-US"/>
              <a:t>©2022 Trinity Health, All Rights Reserved</a:t>
            </a:r>
            <a:endParaRPr lang="en-US" dirty="0"/>
          </a:p>
        </p:txBody>
      </p:sp>
      <p:sp>
        <p:nvSpPr>
          <p:cNvPr id="4" name="Slide Number Placeholder 3">
            <a:extLst>
              <a:ext uri="{FF2B5EF4-FFF2-40B4-BE49-F238E27FC236}">
                <a16:creationId xmlns:a16="http://schemas.microsoft.com/office/drawing/2014/main" id="{83F93CC5-9FD0-4002-B6B4-10F514102D04}"/>
              </a:ext>
            </a:extLst>
          </p:cNvPr>
          <p:cNvSpPr>
            <a:spLocks noGrp="1"/>
          </p:cNvSpPr>
          <p:nvPr>
            <p:ph type="sldNum" sz="quarter" idx="4"/>
          </p:nvPr>
        </p:nvSpPr>
        <p:spPr/>
        <p:txBody>
          <a:bodyPr/>
          <a:lstStyle/>
          <a:p>
            <a:fld id="{489F9553-C816-6842-8939-EE75ECF7EB2B}" type="slidenum">
              <a:rPr lang="en-US" smtClean="0"/>
              <a:pPr/>
              <a:t>40</a:t>
            </a:fld>
            <a:endParaRPr lang="en-US" dirty="0"/>
          </a:p>
        </p:txBody>
      </p:sp>
    </p:spTree>
    <p:extLst>
      <p:ext uri="{BB962C8B-B14F-4D97-AF65-F5344CB8AC3E}">
        <p14:creationId xmlns:p14="http://schemas.microsoft.com/office/powerpoint/2010/main" val="452757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B7F9985-4E72-4E67-B1F3-1A8B457E492A}"/>
              </a:ext>
            </a:extLst>
          </p:cNvPr>
          <p:cNvSpPr>
            <a:spLocks noGrp="1"/>
          </p:cNvSpPr>
          <p:nvPr>
            <p:ph sz="half" idx="1"/>
          </p:nvPr>
        </p:nvSpPr>
        <p:spPr>
          <a:xfrm>
            <a:off x="400496" y="999056"/>
            <a:ext cx="4038600" cy="3394472"/>
          </a:xfrm>
        </p:spPr>
        <p:txBody>
          <a:bodyPr>
            <a:normAutofit/>
          </a:bodyPr>
          <a:lstStyle/>
          <a:p>
            <a:pPr marL="0" indent="0">
              <a:buNone/>
            </a:pPr>
            <a:r>
              <a:rPr lang="en-US" sz="2200" dirty="0"/>
              <a:t>Arthritis is a wearing away of the smooth cartilage in the shoulder joint. At some point, it may wear down to the bone. Rubbing of bone against bone causes discomfort, swelling, and stiffness. Many patients need surgery to replace the damaged joint.   </a:t>
            </a:r>
          </a:p>
          <a:p>
            <a:endParaRPr lang="en-US" sz="2200" dirty="0"/>
          </a:p>
        </p:txBody>
      </p:sp>
      <p:sp>
        <p:nvSpPr>
          <p:cNvPr id="4" name="Footer Placeholder 3">
            <a:extLst>
              <a:ext uri="{FF2B5EF4-FFF2-40B4-BE49-F238E27FC236}">
                <a16:creationId xmlns:a16="http://schemas.microsoft.com/office/drawing/2014/main" id="{6BA62E12-98CB-421E-BC76-5EF4B1FD483F}"/>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DE47A56D-544A-4DEF-A63A-DE8A75373BCD}"/>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5</a:t>
            </a:fld>
            <a:endParaRPr lang="en-US"/>
          </a:p>
        </p:txBody>
      </p:sp>
      <p:sp>
        <p:nvSpPr>
          <p:cNvPr id="7" name="Title 6">
            <a:extLst>
              <a:ext uri="{FF2B5EF4-FFF2-40B4-BE49-F238E27FC236}">
                <a16:creationId xmlns:a16="http://schemas.microsoft.com/office/drawing/2014/main" id="{D4687BD2-AC45-4508-82FD-0E4945FB3C1B}"/>
              </a:ext>
            </a:extLst>
          </p:cNvPr>
          <p:cNvSpPr>
            <a:spLocks noGrp="1"/>
          </p:cNvSpPr>
          <p:nvPr>
            <p:ph type="title"/>
          </p:nvPr>
        </p:nvSpPr>
        <p:spPr>
          <a:xfrm>
            <a:off x="393408" y="345640"/>
            <a:ext cx="8229600" cy="498656"/>
          </a:xfrm>
        </p:spPr>
        <p:txBody>
          <a:bodyPr anchor="ctr">
            <a:normAutofit/>
          </a:bodyPr>
          <a:lstStyle/>
          <a:p>
            <a:r>
              <a:rPr lang="en-US" dirty="0"/>
              <a:t>What is arthritis ?</a:t>
            </a:r>
          </a:p>
        </p:txBody>
      </p:sp>
      <p:pic>
        <p:nvPicPr>
          <p:cNvPr id="11" name="Picture 10">
            <a:extLst>
              <a:ext uri="{FF2B5EF4-FFF2-40B4-BE49-F238E27FC236}">
                <a16:creationId xmlns:a16="http://schemas.microsoft.com/office/drawing/2014/main" id="{2C103608-825C-4E7A-89D9-26E8CD2AE11A}"/>
              </a:ext>
            </a:extLst>
          </p:cNvPr>
          <p:cNvPicPr>
            <a:picLocks noChangeAspect="1"/>
          </p:cNvPicPr>
          <p:nvPr/>
        </p:nvPicPr>
        <p:blipFill>
          <a:blip r:embed="rId2"/>
          <a:stretch>
            <a:fillRect/>
          </a:stretch>
        </p:blipFill>
        <p:spPr>
          <a:xfrm>
            <a:off x="4674116" y="413616"/>
            <a:ext cx="4035902" cy="4381812"/>
          </a:xfrm>
          <a:prstGeom prst="rect">
            <a:avLst/>
          </a:prstGeom>
        </p:spPr>
      </p:pic>
    </p:spTree>
    <p:extLst>
      <p:ext uri="{BB962C8B-B14F-4D97-AF65-F5344CB8AC3E}">
        <p14:creationId xmlns:p14="http://schemas.microsoft.com/office/powerpoint/2010/main" val="4159880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6C99ED0-A5F2-416B-8E1F-3EE30744D309}"/>
              </a:ext>
            </a:extLst>
          </p:cNvPr>
          <p:cNvSpPr>
            <a:spLocks noGrp="1"/>
          </p:cNvSpPr>
          <p:nvPr>
            <p:ph sz="quarter" idx="12"/>
          </p:nvPr>
        </p:nvSpPr>
        <p:spPr/>
        <p:txBody>
          <a:bodyPr/>
          <a:lstStyle/>
          <a:p>
            <a:r>
              <a:rPr lang="en-US" b="1" dirty="0">
                <a:solidFill>
                  <a:schemeClr val="tx2"/>
                </a:solidFill>
              </a:rPr>
              <a:t>Anatomical</a:t>
            </a:r>
            <a:r>
              <a:rPr lang="en-US" dirty="0"/>
              <a:t> - In a shoulder replacement surgery the damaged joint is replaced with a new, artificial joint. The head of the humerus is removed and replaced with a metal prosthetic ball. The prosthesis continues down into the shaft of the humerus.</a:t>
            </a:r>
          </a:p>
          <a:p>
            <a:r>
              <a:rPr lang="en-US" b="1" dirty="0">
                <a:solidFill>
                  <a:schemeClr val="tx2"/>
                </a:solidFill>
              </a:rPr>
              <a:t>Reverse</a:t>
            </a:r>
            <a:r>
              <a:rPr lang="en-US" dirty="0"/>
              <a:t> - For shoulders with severe rotator cuff problems, reverse shoulder replacements are Performed switching the socket and metal ball to allow different muscles to move the arm  </a:t>
            </a:r>
          </a:p>
          <a:p>
            <a:endParaRPr lang="en-US" dirty="0"/>
          </a:p>
        </p:txBody>
      </p:sp>
      <p:sp>
        <p:nvSpPr>
          <p:cNvPr id="7" name="Title 6">
            <a:extLst>
              <a:ext uri="{FF2B5EF4-FFF2-40B4-BE49-F238E27FC236}">
                <a16:creationId xmlns:a16="http://schemas.microsoft.com/office/drawing/2014/main" id="{5E1E3275-E299-45AE-B302-D2D661C47EB1}"/>
              </a:ext>
            </a:extLst>
          </p:cNvPr>
          <p:cNvSpPr>
            <a:spLocks noGrp="1"/>
          </p:cNvSpPr>
          <p:nvPr>
            <p:ph type="title"/>
          </p:nvPr>
        </p:nvSpPr>
        <p:spPr/>
        <p:txBody>
          <a:bodyPr/>
          <a:lstStyle/>
          <a:p>
            <a:r>
              <a:rPr lang="en-US" dirty="0"/>
              <a:t>Total Shoulder Replacement Surgery</a:t>
            </a:r>
          </a:p>
        </p:txBody>
      </p:sp>
      <p:sp>
        <p:nvSpPr>
          <p:cNvPr id="4" name="Footer Placeholder 3">
            <a:extLst>
              <a:ext uri="{FF2B5EF4-FFF2-40B4-BE49-F238E27FC236}">
                <a16:creationId xmlns:a16="http://schemas.microsoft.com/office/drawing/2014/main" id="{0E797A76-7F50-46AE-A945-C8BFC5AFDB70}"/>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2FEE061-2C74-4847-9CAD-09D51804936F}"/>
              </a:ext>
            </a:extLst>
          </p:cNvPr>
          <p:cNvSpPr>
            <a:spLocks noGrp="1"/>
          </p:cNvSpPr>
          <p:nvPr>
            <p:ph type="sldNum" sz="quarter" idx="4"/>
          </p:nvPr>
        </p:nvSpPr>
        <p:spPr/>
        <p:txBody>
          <a:bodyPr/>
          <a:lstStyle/>
          <a:p>
            <a:fld id="{489F9553-C816-6842-8939-EE75ECF7EB2B}" type="slidenum">
              <a:rPr lang="en-US" smtClean="0"/>
              <a:pPr/>
              <a:t>6</a:t>
            </a:fld>
            <a:endParaRPr lang="en-US" dirty="0"/>
          </a:p>
        </p:txBody>
      </p:sp>
    </p:spTree>
    <p:extLst>
      <p:ext uri="{BB962C8B-B14F-4D97-AF65-F5344CB8AC3E}">
        <p14:creationId xmlns:p14="http://schemas.microsoft.com/office/powerpoint/2010/main" val="3383501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0C07873-C3F0-45F1-8B0F-B0D3C1D27094}"/>
              </a:ext>
            </a:extLst>
          </p:cNvPr>
          <p:cNvPicPr>
            <a:picLocks noGrp="1" noChangeAspect="1"/>
          </p:cNvPicPr>
          <p:nvPr>
            <p:ph sz="quarter" idx="12"/>
          </p:nvPr>
        </p:nvPicPr>
        <p:blipFill>
          <a:blip r:embed="rId2"/>
          <a:stretch>
            <a:fillRect/>
          </a:stretch>
        </p:blipFill>
        <p:spPr>
          <a:xfrm>
            <a:off x="908919" y="998538"/>
            <a:ext cx="2641889" cy="3602037"/>
          </a:xfrm>
          <a:prstGeom prst="rect">
            <a:avLst/>
          </a:prstGeom>
        </p:spPr>
      </p:pic>
      <p:sp>
        <p:nvSpPr>
          <p:cNvPr id="3" name="Title 2">
            <a:extLst>
              <a:ext uri="{FF2B5EF4-FFF2-40B4-BE49-F238E27FC236}">
                <a16:creationId xmlns:a16="http://schemas.microsoft.com/office/drawing/2014/main" id="{7A3C400F-04B8-4CCA-8F24-E535A17FD117}"/>
              </a:ext>
            </a:extLst>
          </p:cNvPr>
          <p:cNvSpPr>
            <a:spLocks noGrp="1"/>
          </p:cNvSpPr>
          <p:nvPr>
            <p:ph type="title"/>
          </p:nvPr>
        </p:nvSpPr>
        <p:spPr/>
        <p:txBody>
          <a:bodyPr/>
          <a:lstStyle/>
          <a:p>
            <a:r>
              <a:rPr lang="en-US" dirty="0"/>
              <a:t>Prosthetic or artificial components</a:t>
            </a:r>
          </a:p>
        </p:txBody>
      </p:sp>
      <p:sp>
        <p:nvSpPr>
          <p:cNvPr id="4" name="Footer Placeholder 3">
            <a:extLst>
              <a:ext uri="{FF2B5EF4-FFF2-40B4-BE49-F238E27FC236}">
                <a16:creationId xmlns:a16="http://schemas.microsoft.com/office/drawing/2014/main" id="{71B1DE2C-A013-4449-9292-41F7334029F7}"/>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3B2D90AA-5833-4AE1-9978-47CDD58D6DB0}"/>
              </a:ext>
            </a:extLst>
          </p:cNvPr>
          <p:cNvSpPr>
            <a:spLocks noGrp="1"/>
          </p:cNvSpPr>
          <p:nvPr>
            <p:ph type="sldNum" sz="quarter" idx="4"/>
          </p:nvPr>
        </p:nvSpPr>
        <p:spPr/>
        <p:txBody>
          <a:bodyPr/>
          <a:lstStyle/>
          <a:p>
            <a:fld id="{489F9553-C816-6842-8939-EE75ECF7EB2B}" type="slidenum">
              <a:rPr lang="en-US" smtClean="0"/>
              <a:pPr/>
              <a:t>7</a:t>
            </a:fld>
            <a:endParaRPr lang="en-US" dirty="0"/>
          </a:p>
        </p:txBody>
      </p:sp>
      <p:pic>
        <p:nvPicPr>
          <p:cNvPr id="7" name="Picture 6">
            <a:extLst>
              <a:ext uri="{FF2B5EF4-FFF2-40B4-BE49-F238E27FC236}">
                <a16:creationId xmlns:a16="http://schemas.microsoft.com/office/drawing/2014/main" id="{BE7C9A92-D9AB-4C50-B1E2-ECF9A7415EE9}"/>
              </a:ext>
            </a:extLst>
          </p:cNvPr>
          <p:cNvPicPr>
            <a:picLocks noChangeAspect="1"/>
          </p:cNvPicPr>
          <p:nvPr/>
        </p:nvPicPr>
        <p:blipFill>
          <a:blip r:embed="rId3"/>
          <a:stretch>
            <a:fillRect/>
          </a:stretch>
        </p:blipFill>
        <p:spPr>
          <a:xfrm>
            <a:off x="4629181" y="998537"/>
            <a:ext cx="2866229" cy="3602037"/>
          </a:xfrm>
          <a:prstGeom prst="rect">
            <a:avLst/>
          </a:prstGeom>
        </p:spPr>
      </p:pic>
    </p:spTree>
    <p:extLst>
      <p:ext uri="{BB962C8B-B14F-4D97-AF65-F5344CB8AC3E}">
        <p14:creationId xmlns:p14="http://schemas.microsoft.com/office/powerpoint/2010/main" val="3395729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836A3D-75D8-49C0-86AC-2014109DC8B0}"/>
              </a:ext>
            </a:extLst>
          </p:cNvPr>
          <p:cNvSpPr>
            <a:spLocks noGrp="1"/>
          </p:cNvSpPr>
          <p:nvPr>
            <p:ph sz="quarter" idx="12"/>
          </p:nvPr>
        </p:nvSpPr>
        <p:spPr/>
        <p:txBody>
          <a:bodyPr>
            <a:normAutofit fontScale="62500" lnSpcReduction="20000"/>
          </a:bodyPr>
          <a:lstStyle/>
          <a:p>
            <a:pPr marL="0" indent="0">
              <a:buNone/>
            </a:pPr>
            <a:r>
              <a:rPr lang="en-US" sz="2400" b="1" dirty="0"/>
              <a:t>You and your family must consider these tips before your surgery to help make your home as safe and comfortable as possible for your return after surgery:</a:t>
            </a:r>
          </a:p>
          <a:p>
            <a:pPr marL="285750" indent="-285750">
              <a:buClr>
                <a:schemeClr val="tx2"/>
              </a:buClr>
              <a:buFont typeface="Arial" panose="020B0604020202020204" pitchFamily="34" charset="0"/>
              <a:buChar char="•"/>
            </a:pPr>
            <a:r>
              <a:rPr lang="en-US" sz="2400" dirty="0"/>
              <a:t>Check every room for tripping hazards. Remove throw rugs and secure cords</a:t>
            </a:r>
          </a:p>
          <a:p>
            <a:pPr marL="285750" indent="-285750">
              <a:buClr>
                <a:schemeClr val="tx2"/>
              </a:buClr>
              <a:buFont typeface="Arial" panose="020B0604020202020204" pitchFamily="34" charset="0"/>
              <a:buChar char="•"/>
            </a:pPr>
            <a:r>
              <a:rPr lang="en-US" sz="2400" dirty="0"/>
              <a:t>Move items in lower drawers to height to eliminate excessive bending or reaching</a:t>
            </a:r>
          </a:p>
          <a:p>
            <a:pPr marL="285750" indent="-285750">
              <a:buClr>
                <a:schemeClr val="tx2"/>
              </a:buClr>
              <a:buFont typeface="Arial" panose="020B0604020202020204" pitchFamily="34" charset="0"/>
              <a:buChar char="•"/>
            </a:pPr>
            <a:r>
              <a:rPr lang="en-US" sz="2400" dirty="0"/>
              <a:t>Plan on using a cordless phone or cell phone that can be tucked away inside a pocket </a:t>
            </a:r>
          </a:p>
          <a:p>
            <a:pPr marL="285750" indent="-285750">
              <a:buClr>
                <a:schemeClr val="tx2"/>
              </a:buClr>
              <a:buFont typeface="Arial" panose="020B0604020202020204" pitchFamily="34" charset="0"/>
              <a:buChar char="•"/>
            </a:pPr>
            <a:r>
              <a:rPr lang="en-US" sz="2400" dirty="0"/>
              <a:t>Make sure stairs have handrails that are securely fastened to walls</a:t>
            </a:r>
          </a:p>
          <a:p>
            <a:pPr marL="285750" indent="-285750">
              <a:buClr>
                <a:schemeClr val="tx2"/>
              </a:buClr>
              <a:buFont typeface="Arial" panose="020B0604020202020204" pitchFamily="34" charset="0"/>
              <a:buChar char="•"/>
            </a:pPr>
            <a:r>
              <a:rPr lang="en-US" sz="2400" dirty="0"/>
              <a:t>If you have pets, you may want to arrange boarding them first few days you are home</a:t>
            </a:r>
          </a:p>
          <a:p>
            <a:pPr marL="285750" indent="-285750">
              <a:buClr>
                <a:schemeClr val="tx2"/>
              </a:buClr>
              <a:buFont typeface="Arial" panose="020B0604020202020204" pitchFamily="34" charset="0"/>
              <a:buChar char="•"/>
            </a:pPr>
            <a:r>
              <a:rPr lang="en-US" sz="2400" dirty="0"/>
              <a:t>A chair with a firm back and arm rests is recommended, NO chairs on wheels</a:t>
            </a:r>
          </a:p>
          <a:p>
            <a:pPr marL="285750" indent="-285750">
              <a:buClr>
                <a:schemeClr val="tx2"/>
              </a:buClr>
              <a:buFont typeface="Arial" panose="020B0604020202020204" pitchFamily="34" charset="0"/>
              <a:buChar char="•"/>
            </a:pPr>
            <a:r>
              <a:rPr lang="en-US" sz="2400" dirty="0"/>
              <a:t>Prepare or purchase meals ahead of time to minimize cooking after surgery</a:t>
            </a:r>
          </a:p>
          <a:p>
            <a:pPr marL="285750" indent="-285750">
              <a:buClr>
                <a:schemeClr val="tx2"/>
              </a:buClr>
              <a:buFont typeface="Arial" panose="020B0604020202020204" pitchFamily="34" charset="0"/>
              <a:buChar char="•"/>
            </a:pPr>
            <a:r>
              <a:rPr lang="en-US" sz="2400" dirty="0"/>
              <a:t>Install night lights in bathrooms, bedrooms, and hallways</a:t>
            </a:r>
          </a:p>
          <a:p>
            <a:pPr marL="285750" indent="-285750">
              <a:buClr>
                <a:schemeClr val="tx2"/>
              </a:buClr>
              <a:buFont typeface="Arial" panose="020B0604020202020204" pitchFamily="34" charset="0"/>
              <a:buChar char="•"/>
            </a:pPr>
            <a:r>
              <a:rPr lang="en-US" sz="2400" dirty="0"/>
              <a:t>Do laundry ahead of time</a:t>
            </a:r>
          </a:p>
          <a:p>
            <a:pPr marL="285750" indent="-285750">
              <a:buClr>
                <a:schemeClr val="tx2"/>
              </a:buClr>
              <a:buFont typeface="Arial" panose="020B0604020202020204" pitchFamily="34" charset="0"/>
              <a:buChar char="•"/>
            </a:pPr>
            <a:r>
              <a:rPr lang="en-US" sz="2400" dirty="0"/>
              <a:t>Get a non-slip bathmat  </a:t>
            </a:r>
          </a:p>
          <a:p>
            <a:pPr marL="285750" indent="-285750">
              <a:buClr>
                <a:schemeClr val="tx2"/>
              </a:buClr>
              <a:buFont typeface="Arial" panose="020B0604020202020204" pitchFamily="34" charset="0"/>
              <a:buChar char="•"/>
            </a:pPr>
            <a:r>
              <a:rPr lang="en-US" sz="2400" dirty="0"/>
              <a:t>Put clean linens on your bed</a:t>
            </a:r>
          </a:p>
          <a:p>
            <a:endParaRPr lang="en-US" dirty="0"/>
          </a:p>
        </p:txBody>
      </p:sp>
      <p:sp>
        <p:nvSpPr>
          <p:cNvPr id="3" name="Title 2">
            <a:extLst>
              <a:ext uri="{FF2B5EF4-FFF2-40B4-BE49-F238E27FC236}">
                <a16:creationId xmlns:a16="http://schemas.microsoft.com/office/drawing/2014/main" id="{3150EEC4-2833-4E1A-9497-8D2FDA2D8EE7}"/>
              </a:ext>
            </a:extLst>
          </p:cNvPr>
          <p:cNvSpPr>
            <a:spLocks noGrp="1"/>
          </p:cNvSpPr>
          <p:nvPr>
            <p:ph type="title"/>
          </p:nvPr>
        </p:nvSpPr>
        <p:spPr/>
        <p:txBody>
          <a:bodyPr/>
          <a:lstStyle/>
          <a:p>
            <a:r>
              <a:rPr lang="en-US" dirty="0"/>
              <a:t>Tips for Preparing your Home</a:t>
            </a:r>
          </a:p>
        </p:txBody>
      </p:sp>
      <p:sp>
        <p:nvSpPr>
          <p:cNvPr id="4" name="Footer Placeholder 3">
            <a:extLst>
              <a:ext uri="{FF2B5EF4-FFF2-40B4-BE49-F238E27FC236}">
                <a16:creationId xmlns:a16="http://schemas.microsoft.com/office/drawing/2014/main" id="{B2428206-E3AF-479D-97CE-95471888636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FBBA8EA-1731-4890-B253-818E39C7BE8B}"/>
              </a:ext>
            </a:extLst>
          </p:cNvPr>
          <p:cNvSpPr>
            <a:spLocks noGrp="1"/>
          </p:cNvSpPr>
          <p:nvPr>
            <p:ph type="sldNum" sz="quarter" idx="4"/>
          </p:nvPr>
        </p:nvSpPr>
        <p:spPr/>
        <p:txBody>
          <a:bodyPr/>
          <a:lstStyle/>
          <a:p>
            <a:fld id="{489F9553-C816-6842-8939-EE75ECF7EB2B}" type="slidenum">
              <a:rPr lang="en-US" smtClean="0"/>
              <a:pPr/>
              <a:t>8</a:t>
            </a:fld>
            <a:endParaRPr lang="en-US" dirty="0"/>
          </a:p>
        </p:txBody>
      </p:sp>
    </p:spTree>
    <p:extLst>
      <p:ext uri="{BB962C8B-B14F-4D97-AF65-F5344CB8AC3E}">
        <p14:creationId xmlns:p14="http://schemas.microsoft.com/office/powerpoint/2010/main" val="2024013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4D900-6645-4FD4-B24C-EA47F63D8795}"/>
              </a:ext>
            </a:extLst>
          </p:cNvPr>
          <p:cNvSpPr>
            <a:spLocks noGrp="1"/>
          </p:cNvSpPr>
          <p:nvPr>
            <p:ph sz="quarter" idx="12"/>
          </p:nvPr>
        </p:nvSpPr>
        <p:spPr/>
        <p:txBody>
          <a:bodyPr>
            <a:normAutofit fontScale="70000" lnSpcReduction="20000"/>
          </a:bodyPr>
          <a:lstStyle/>
          <a:p>
            <a:pPr marL="457200" indent="-457200">
              <a:buClr>
                <a:schemeClr val="tx2"/>
              </a:buClr>
              <a:buFont typeface="Arial" panose="020B0604020202020204" pitchFamily="34" charset="0"/>
              <a:buChar char="•"/>
            </a:pPr>
            <a:r>
              <a:rPr lang="en-US" sz="2400" dirty="0"/>
              <a:t>Stay active – </a:t>
            </a:r>
            <a:r>
              <a:rPr lang="en-US" dirty="0"/>
              <a:t>Try to increase your activity before surgery</a:t>
            </a:r>
            <a:endParaRPr lang="en-US" sz="2400" dirty="0"/>
          </a:p>
          <a:p>
            <a:pPr marL="457200" indent="-457200">
              <a:buClr>
                <a:schemeClr val="tx2"/>
              </a:buClr>
              <a:buFont typeface="Arial" panose="020B0604020202020204" pitchFamily="34" charset="0"/>
              <a:buChar char="•"/>
            </a:pPr>
            <a:r>
              <a:rPr lang="en-US" sz="2400" dirty="0"/>
              <a:t>Healthy diet - Before your surgery, avoid foods that increase inflammation in your body. Those foods include sugar and white flour; saturated fats from red and organ meat; trans fats from commercially baked cookies, cakes and pastries; and alcohol. Aim for fresh foods, including fresh fruits, vegetables and nuts (see the Improving Your Nutrition handout- page 11 in your book)</a:t>
            </a:r>
          </a:p>
          <a:p>
            <a:pPr marL="457200" indent="-457200">
              <a:buClr>
                <a:schemeClr val="tx2"/>
              </a:buClr>
              <a:buFont typeface="Arial" panose="020B0604020202020204" pitchFamily="34" charset="0"/>
              <a:buChar char="•"/>
            </a:pPr>
            <a:r>
              <a:rPr lang="en-US" sz="2400" dirty="0"/>
              <a:t>Manage diabetes – see your PCP if needed</a:t>
            </a:r>
          </a:p>
          <a:p>
            <a:pPr marL="457200" indent="-457200">
              <a:buClr>
                <a:schemeClr val="tx2"/>
              </a:buClr>
              <a:buFont typeface="Arial" panose="020B0604020202020204" pitchFamily="34" charset="0"/>
              <a:buChar char="•"/>
            </a:pPr>
            <a:r>
              <a:rPr lang="en-US" sz="2400" dirty="0"/>
              <a:t>Reduce, eliminate tobacco. Smoking increases your risk of developing wound infection so we encourage you to try to stop before your surgery 1-800-Quit-Now can offer free advice</a:t>
            </a:r>
          </a:p>
          <a:p>
            <a:pPr marL="457200" indent="-457200">
              <a:buClr>
                <a:schemeClr val="tx2"/>
              </a:buClr>
              <a:buFont typeface="Arial" panose="020B0604020202020204" pitchFamily="34" charset="0"/>
              <a:buChar char="•"/>
            </a:pPr>
            <a:r>
              <a:rPr lang="en-US" sz="2400" dirty="0"/>
              <a:t>Reduce, eliminate alcohol. Hazardous alcohol use (3 or more drinks per day) can increase your risk of postoperative infections, cardiopulmonary complications and bleeding risk    </a:t>
            </a:r>
          </a:p>
          <a:p>
            <a:endParaRPr lang="en-US" dirty="0"/>
          </a:p>
        </p:txBody>
      </p:sp>
      <p:sp>
        <p:nvSpPr>
          <p:cNvPr id="3" name="Title 2">
            <a:extLst>
              <a:ext uri="{FF2B5EF4-FFF2-40B4-BE49-F238E27FC236}">
                <a16:creationId xmlns:a16="http://schemas.microsoft.com/office/drawing/2014/main" id="{99B74C9A-BD85-4CA9-9673-05020B0A0F97}"/>
              </a:ext>
            </a:extLst>
          </p:cNvPr>
          <p:cNvSpPr>
            <a:spLocks noGrp="1"/>
          </p:cNvSpPr>
          <p:nvPr>
            <p:ph type="title"/>
          </p:nvPr>
        </p:nvSpPr>
        <p:spPr/>
        <p:txBody>
          <a:bodyPr/>
          <a:lstStyle/>
          <a:p>
            <a:r>
              <a:rPr lang="en-US" dirty="0"/>
              <a:t>Reducing Risks and Complications</a:t>
            </a:r>
          </a:p>
        </p:txBody>
      </p:sp>
      <p:sp>
        <p:nvSpPr>
          <p:cNvPr id="4" name="Footer Placeholder 3">
            <a:extLst>
              <a:ext uri="{FF2B5EF4-FFF2-40B4-BE49-F238E27FC236}">
                <a16:creationId xmlns:a16="http://schemas.microsoft.com/office/drawing/2014/main" id="{39A172A5-320F-4F48-BC5F-35988C6B32A4}"/>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9825D970-DB06-478B-B8FD-51DC80F7B186}"/>
              </a:ext>
            </a:extLst>
          </p:cNvPr>
          <p:cNvSpPr>
            <a:spLocks noGrp="1"/>
          </p:cNvSpPr>
          <p:nvPr>
            <p:ph type="sldNum" sz="quarter" idx="4"/>
          </p:nvPr>
        </p:nvSpPr>
        <p:spPr/>
        <p:txBody>
          <a:bodyPr/>
          <a:lstStyle/>
          <a:p>
            <a:fld id="{489F9553-C816-6842-8939-EE75ECF7EB2B}" type="slidenum">
              <a:rPr lang="en-US" smtClean="0"/>
              <a:pPr/>
              <a:t>9</a:t>
            </a:fld>
            <a:endParaRPr lang="en-US" dirty="0"/>
          </a:p>
        </p:txBody>
      </p:sp>
    </p:spTree>
    <p:extLst>
      <p:ext uri="{BB962C8B-B14F-4D97-AF65-F5344CB8AC3E}">
        <p14:creationId xmlns:p14="http://schemas.microsoft.com/office/powerpoint/2010/main" val="1575297767"/>
      </p:ext>
    </p:extLst>
  </p:cSld>
  <p:clrMapOvr>
    <a:masterClrMapping/>
  </p:clrMapOvr>
</p:sld>
</file>

<file path=ppt/theme/theme1.xml><?xml version="1.0" encoding="utf-8"?>
<a:theme xmlns:a="http://schemas.openxmlformats.org/drawingml/2006/main" name="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HIConfidential xmlns="70a37b80-f429-4279-9f1a-91780c61f8bc" xsi:nil="true"/>
    <PHIConfidentialHighSev xmlns="70a37b80-f429-4279-9f1a-91780c61f8bc" xsi:nil="true"/>
    <lcf76f155ced4ddcb4097134ff3c332f xmlns="70a37b80-f429-4279-9f1a-91780c61f8bc">
      <Terms xmlns="http://schemas.microsoft.com/office/infopath/2007/PartnerControls"/>
    </lcf76f155ced4ddcb4097134ff3c332f>
    <TaxCatchAll xmlns="893cd0a0-c610-48de-8ecd-ab3db77378b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8D85B0FA637A4BA2DB43247CF575B5" ma:contentTypeVersion="16" ma:contentTypeDescription="Create a new document." ma:contentTypeScope="" ma:versionID="81f288f5e4916e09fae97e2d996ff279">
  <xsd:schema xmlns:xsd="http://www.w3.org/2001/XMLSchema" xmlns:xs="http://www.w3.org/2001/XMLSchema" xmlns:p="http://schemas.microsoft.com/office/2006/metadata/properties" xmlns:ns2="70a37b80-f429-4279-9f1a-91780c61f8bc" xmlns:ns3="893cd0a0-c610-48de-8ecd-ab3db77378b3" targetNamespace="http://schemas.microsoft.com/office/2006/metadata/properties" ma:root="true" ma:fieldsID="56da8862f4d8758fa2966325eb77e9a4" ns2:_="" ns3:_="">
    <xsd:import namespace="70a37b80-f429-4279-9f1a-91780c61f8bc"/>
    <xsd:import namespace="893cd0a0-c610-48de-8ecd-ab3db77378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PHIConfidential" minOccurs="0"/>
                <xsd:element ref="ns2:PHIConfidentialHighSev"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a37b80-f429-4279-9f1a-91780c61f8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PHIConfidential" ma:index="18" nillable="true" ma:displayName="PHIConfidential" ma:internalName="PHIConfidential">
      <xsd:simpleType>
        <xsd:restriction base="dms:Text"/>
      </xsd:simpleType>
    </xsd:element>
    <xsd:element name="PHIConfidentialHighSev" ma:index="19" nillable="true" ma:displayName="PHIConfidentialHighSev" ma:internalName="PHIConfidentialHighSev">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6e18de-48a1-42b9-a3a2-ae2a5555623c"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3cd0a0-c610-48de-8ecd-ab3db77378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a48493a-cf1d-4a0b-96ac-9c0314da891b}" ma:internalName="TaxCatchAll" ma:showField="CatchAllData" ma:web="893cd0a0-c610-48de-8ecd-ab3db77378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89451C-B86D-43F5-AA06-34D722258368}">
  <ds:schemaRefs>
    <ds:schemaRef ds:uri="http://schemas.microsoft.com/office/2006/documentManagement/type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http://purl.org/dc/terms/"/>
    <ds:schemaRef ds:uri="ac40fbc5-9bbb-492e-9fc3-dc86319c6346"/>
    <ds:schemaRef ds:uri="33ac5a13-813e-474f-abcd-ed70f7eb7dd6"/>
    <ds:schemaRef ds:uri="http://schemas.microsoft.com/office/2006/metadata/properties"/>
  </ds:schemaRefs>
</ds:datastoreItem>
</file>

<file path=customXml/itemProps2.xml><?xml version="1.0" encoding="utf-8"?>
<ds:datastoreItem xmlns:ds="http://schemas.openxmlformats.org/officeDocument/2006/customXml" ds:itemID="{D05D22D5-ECB2-48F3-9D2F-A5777A53D58D}"/>
</file>

<file path=customXml/itemProps3.xml><?xml version="1.0" encoding="utf-8"?>
<ds:datastoreItem xmlns:ds="http://schemas.openxmlformats.org/officeDocument/2006/customXml" ds:itemID="{AC88FC6E-F497-4A21-9773-B9F3D9265D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TrinityHealth_PPTtemplate.potx</Template>
  <TotalTime>12026</TotalTime>
  <Words>3123</Words>
  <Application>Microsoft Office PowerPoint</Application>
  <PresentationFormat>On-screen Show (16:9)</PresentationFormat>
  <Paragraphs>274</Paragraphs>
  <Slides>40</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Main Content Slide Layout</vt:lpstr>
      <vt:lpstr>Total Shoulder Replacement</vt:lpstr>
      <vt:lpstr>Virtual Class Reminders</vt:lpstr>
      <vt:lpstr>Class Objectives The purpose of this presentation is to:   Help you to feel more comfortable about your upcoming hospitalization To let you know what you can do to help in your own recovery</vt:lpstr>
      <vt:lpstr>Anatomy of the Shoulder Joint</vt:lpstr>
      <vt:lpstr>What is arthritis ?</vt:lpstr>
      <vt:lpstr>Total Shoulder Replacement Surgery</vt:lpstr>
      <vt:lpstr>Prosthetic or artificial components</vt:lpstr>
      <vt:lpstr>Tips for Preparing your Home</vt:lpstr>
      <vt:lpstr>Reducing Risks and Complications</vt:lpstr>
      <vt:lpstr>Prevent Surgical Site Infection</vt:lpstr>
      <vt:lpstr>Prevent Surgical Site Infection</vt:lpstr>
      <vt:lpstr>What to Bring with You</vt:lpstr>
      <vt:lpstr>Enhanced Recovery Program</vt:lpstr>
      <vt:lpstr>Enhanced Recovery Program</vt:lpstr>
      <vt:lpstr>Ensure Pre-Surgery- When to Drink</vt:lpstr>
      <vt:lpstr>Pain Management</vt:lpstr>
      <vt:lpstr>Pain Management</vt:lpstr>
      <vt:lpstr>Cooling Therapy</vt:lpstr>
      <vt:lpstr>Nerve Block</vt:lpstr>
      <vt:lpstr>Nerve Block Placement</vt:lpstr>
      <vt:lpstr>Nerve Block Equipment</vt:lpstr>
      <vt:lpstr>Nerve Block Education</vt:lpstr>
      <vt:lpstr>Surgery and Postoperative Recovery</vt:lpstr>
      <vt:lpstr>Day of Surgery</vt:lpstr>
      <vt:lpstr>Recovery Room</vt:lpstr>
      <vt:lpstr>Sequential Compression Devices (SCD’s)</vt:lpstr>
      <vt:lpstr>Incentive Spirometer Use your incentive spirometer throughout your hospital stay.  Please take it home with you after discharge and continue to use it for 2 weeks.</vt:lpstr>
      <vt:lpstr>What to Expect After your Shoulder Replacement </vt:lpstr>
      <vt:lpstr>What to Expect After your Shoulder Replacement</vt:lpstr>
      <vt:lpstr>Mobility</vt:lpstr>
      <vt:lpstr>Home Activity Preparation</vt:lpstr>
      <vt:lpstr>Upper Body: Dressing Button-Up Shirt</vt:lpstr>
      <vt:lpstr>Upper Body Dressing:  Pull over shirt</vt:lpstr>
      <vt:lpstr>Managing a Sling</vt:lpstr>
      <vt:lpstr>DonJoy - UltraSling</vt:lpstr>
      <vt:lpstr>After Discharge from the Hospital</vt:lpstr>
      <vt:lpstr>Possible complications following surgery </vt:lpstr>
      <vt:lpstr>Discharge</vt:lpstr>
      <vt:lpstr>Questions?</vt:lpstr>
      <vt:lpstr>Enjoy Your New Shoulder!  Your preparation and hard work will pay off  You will be very glad you had the surgery  We wish you well! </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Document Title</dc:title>
  <dc:creator>Michael Cottone</dc:creator>
  <cp:lastModifiedBy>Molly A. Sieffert</cp:lastModifiedBy>
  <cp:revision>209</cp:revision>
  <cp:lastPrinted>2015-03-20T16:41:08Z</cp:lastPrinted>
  <dcterms:created xsi:type="dcterms:W3CDTF">2015-06-01T18:54:58Z</dcterms:created>
  <dcterms:modified xsi:type="dcterms:W3CDTF">2025-11-12T19:55:57Z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0x010100788D85B0FA637A4BA2DB43247CF575B5</vt:lpwstr>
  </property>
  <property fmtid="{D5CDD505-2E9C-101B-9397-08002B2CF9AE}" pid="3" name="_dlc_DocIdItemGuid">
    <vt:lpwstr>13334aa1-c854-4350-9b84-cf13f57fa411</vt:lpwstr>
  </property>
</Properties>
</file>